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5"/>
    <p:sldMasterId id="2147483721" r:id="rId6"/>
    <p:sldMasterId id="214748372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1762125"/>
  <p:embeddedFontLst>
    <p:embeddedFont>
      <p:font typeface="IBM Plex Sans"/>
      <p:regular r:id="rId25"/>
      <p:bold r:id="rId26"/>
      <p:italic r:id="rId27"/>
      <p:boldItalic r:id="rId28"/>
    </p:embeddedFont>
    <p:embeddedFont>
      <p:font typeface="Roboto"/>
      <p:regular r:id="rId29"/>
      <p:bold r:id="rId30"/>
      <p:italic r:id="rId31"/>
      <p:boldItalic r:id="rId32"/>
    </p:embeddedFont>
    <p:embeddedFont>
      <p:font typeface="Source Sans Pro SemiBold"/>
      <p:regular r:id="rId33"/>
      <p:bold r:id="rId34"/>
      <p:italic r:id="rId35"/>
      <p:boldItalic r:id="rId36"/>
    </p:embeddedFont>
    <p:embeddedFont>
      <p:font typeface="Montserrat"/>
      <p:regular r:id="rId37"/>
      <p:bold r:id="rId38"/>
      <p:italic r:id="rId39"/>
      <p:boldItalic r:id="rId40"/>
    </p:embeddedFont>
    <p:embeddedFont>
      <p:font typeface="Montserrat Light"/>
      <p:regular r:id="rId41"/>
      <p:bold r:id="rId42"/>
      <p:italic r:id="rId43"/>
      <p:boldItalic r:id="rId44"/>
    </p:embeddedFont>
    <p:embeddedFont>
      <p:font typeface="IBM Plex Sans Medium"/>
      <p:regular r:id="rId45"/>
      <p:bold r:id="rId46"/>
      <p:italic r:id="rId47"/>
      <p:boldItalic r:id="rId48"/>
    </p:embeddedFont>
    <p:embeddedFont>
      <p:font typeface="Quattrocento Sans"/>
      <p:regular r:id="rId49"/>
      <p:bold r:id="rId50"/>
      <p:italic r:id="rId51"/>
      <p:boldItalic r:id="rId52"/>
    </p:embeddedFont>
    <p:embeddedFont>
      <p:font typeface="Montserrat ExtraBold"/>
      <p:bold r:id="rId53"/>
      <p:boldItalic r:id="rId54"/>
    </p:embeddedFont>
    <p:embeddedFont>
      <p:font typeface="Source Sans Pro"/>
      <p:regular r:id="rId55"/>
      <p:bold r:id="rId56"/>
      <p:italic r:id="rId57"/>
      <p:boldItalic r:id="rId58"/>
    </p:embeddedFont>
    <p:embeddedFont>
      <p:font typeface="IBM Plex Sans SemiBold"/>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052FBA-279F-44A2-B82E-36F2E27375DE}">
  <a:tblStyle styleId="{55052FBA-279F-44A2-B82E-36F2E27375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IBMPlexSans-bold.fntdata"/><Relationship Id="rId42" Type="http://schemas.openxmlformats.org/officeDocument/2006/relationships/font" Target="fonts/MontserratLight-bold.fntdata"/><Relationship Id="rId47" Type="http://schemas.openxmlformats.org/officeDocument/2006/relationships/font" Target="fonts/IBMPlexSansMedium-italic.fntdata"/><Relationship Id="rId63" Type="http://schemas.openxmlformats.org/officeDocument/2006/relationships/font" Target="fonts/CenturyGothic-regular.fntdata"/><Relationship Id="rId21" Type="http://schemas.openxmlformats.org/officeDocument/2006/relationships/slide" Target="slides/slide13.xml"/><Relationship Id="rId68" Type="http://schemas.openxmlformats.org/officeDocument/2006/relationships/customXml" Target="../customXml/item2.xml"/><Relationship Id="rId7" Type="http://schemas.openxmlformats.org/officeDocument/2006/relationships/slideMaster" Target="slideMasters/slideMaster3.xml"/><Relationship Id="rId2" Type="http://schemas.openxmlformats.org/officeDocument/2006/relationships/viewProps" Target="viewProps.xml"/><Relationship Id="rId29" Type="http://schemas.openxmlformats.org/officeDocument/2006/relationships/font" Target="fonts/Roboto-regular.fntdata"/><Relationship Id="rId16" Type="http://schemas.openxmlformats.org/officeDocument/2006/relationships/slide" Target="slides/slide8.xml"/><Relationship Id="rId40" Type="http://schemas.openxmlformats.org/officeDocument/2006/relationships/font" Target="fonts/Montserrat-boldItalic.fntdata"/><Relationship Id="rId45" Type="http://schemas.openxmlformats.org/officeDocument/2006/relationships/font" Target="fonts/IBMPlexSansMedium-regular.fntdata"/><Relationship Id="rId32" Type="http://schemas.openxmlformats.org/officeDocument/2006/relationships/font" Target="fonts/Roboto-boldItalic.fntdata"/><Relationship Id="rId37" Type="http://schemas.openxmlformats.org/officeDocument/2006/relationships/font" Target="fonts/Montserrat-regular.fntdata"/><Relationship Id="rId66" Type="http://schemas.openxmlformats.org/officeDocument/2006/relationships/font" Target="fonts/CenturyGothic-boldItalic.fntdata"/><Relationship Id="rId24" Type="http://schemas.openxmlformats.org/officeDocument/2006/relationships/slide" Target="slides/slide16.xml"/><Relationship Id="rId53" Type="http://schemas.openxmlformats.org/officeDocument/2006/relationships/font" Target="fonts/MontserratExtraBold-bold.fntdata"/><Relationship Id="rId11" Type="http://schemas.openxmlformats.org/officeDocument/2006/relationships/slide" Target="slides/slide3.xml"/><Relationship Id="rId58" Type="http://schemas.openxmlformats.org/officeDocument/2006/relationships/font" Target="fonts/SourceSansPro-boldItalic.fntdata"/><Relationship Id="rId5" Type="http://schemas.openxmlformats.org/officeDocument/2006/relationships/slideMaster" Target="slideMasters/slideMaster1.xml"/><Relationship Id="rId61" Type="http://schemas.openxmlformats.org/officeDocument/2006/relationships/font" Target="fonts/IBMPlexSansSemiBold-italic.fntdata"/><Relationship Id="rId19" Type="http://schemas.openxmlformats.org/officeDocument/2006/relationships/slide" Target="slides/slide11.xml"/><Relationship Id="rId43" Type="http://schemas.openxmlformats.org/officeDocument/2006/relationships/font" Target="fonts/MontserratLight-italic.fntdata"/><Relationship Id="rId48" Type="http://schemas.openxmlformats.org/officeDocument/2006/relationships/font" Target="fonts/IBMPlexSansMedium-boldItalic.fntdata"/><Relationship Id="rId30" Type="http://schemas.openxmlformats.org/officeDocument/2006/relationships/font" Target="fonts/Roboto-bold.fntdata"/><Relationship Id="rId35" Type="http://schemas.openxmlformats.org/officeDocument/2006/relationships/font" Target="fonts/SourceSansProSemiBold-italic.fntdata"/><Relationship Id="rId64" Type="http://schemas.openxmlformats.org/officeDocument/2006/relationships/font" Target="fonts/CenturyGothic-bold.fntdata"/><Relationship Id="rId22" Type="http://schemas.openxmlformats.org/officeDocument/2006/relationships/slide" Target="slides/slide14.xml"/><Relationship Id="rId27" Type="http://schemas.openxmlformats.org/officeDocument/2006/relationships/font" Target="fonts/IBMPlexSans-italic.fntdata"/><Relationship Id="rId56" Type="http://schemas.openxmlformats.org/officeDocument/2006/relationships/font" Target="fonts/SourceSansPro-bold.fntdata"/><Relationship Id="rId14" Type="http://schemas.openxmlformats.org/officeDocument/2006/relationships/slide" Target="slides/slide6.xml"/><Relationship Id="rId69" Type="http://schemas.openxmlformats.org/officeDocument/2006/relationships/customXml" Target="../customXml/item3.xml"/><Relationship Id="rId8" Type="http://schemas.openxmlformats.org/officeDocument/2006/relationships/notesMaster" Target="notesMasters/notesMaster1.xml"/><Relationship Id="rId51" Type="http://schemas.openxmlformats.org/officeDocument/2006/relationships/font" Target="fonts/QuattrocentoSans-italic.fntdata"/><Relationship Id="rId3" Type="http://schemas.openxmlformats.org/officeDocument/2006/relationships/presProps" Target="presProps.xml"/><Relationship Id="rId46" Type="http://schemas.openxmlformats.org/officeDocument/2006/relationships/font" Target="fonts/IBMPlexSansMedium-bold.fntdata"/><Relationship Id="rId33" Type="http://schemas.openxmlformats.org/officeDocument/2006/relationships/font" Target="fonts/SourceSansProSemiBold-regular.fntdata"/><Relationship Id="rId38" Type="http://schemas.openxmlformats.org/officeDocument/2006/relationships/font" Target="fonts/Montserrat-bold.fntdata"/><Relationship Id="rId25" Type="http://schemas.openxmlformats.org/officeDocument/2006/relationships/font" Target="fonts/IBMPlexSans-regular.fntdata"/><Relationship Id="rId12" Type="http://schemas.openxmlformats.org/officeDocument/2006/relationships/slide" Target="slides/slide4.xml"/><Relationship Id="rId59" Type="http://schemas.openxmlformats.org/officeDocument/2006/relationships/font" Target="fonts/IBMPlexSansSemiBold-regular.fntdata"/><Relationship Id="rId17" Type="http://schemas.openxmlformats.org/officeDocument/2006/relationships/slide" Target="slides/slide9.xml"/><Relationship Id="rId67" Type="http://schemas.openxmlformats.org/officeDocument/2006/relationships/customXml" Target="../customXml/item1.xml"/><Relationship Id="rId41" Type="http://schemas.openxmlformats.org/officeDocument/2006/relationships/font" Target="fonts/MontserratLight-regular.fntdata"/><Relationship Id="rId62" Type="http://schemas.openxmlformats.org/officeDocument/2006/relationships/font" Target="fonts/IBMPlexSansSemiBold-boldItalic.fntdata"/><Relationship Id="rId20" Type="http://schemas.openxmlformats.org/officeDocument/2006/relationships/slide" Target="slides/slide12.xml"/><Relationship Id="rId54" Type="http://schemas.openxmlformats.org/officeDocument/2006/relationships/font" Target="fonts/MontserratExtraBold-boldItalic.fntdata"/><Relationship Id="rId1" Type="http://schemas.openxmlformats.org/officeDocument/2006/relationships/theme" Target="theme/theme3.xml"/><Relationship Id="rId6" Type="http://schemas.openxmlformats.org/officeDocument/2006/relationships/slideMaster" Target="slideMasters/slideMaster2.xml"/><Relationship Id="rId49" Type="http://schemas.openxmlformats.org/officeDocument/2006/relationships/font" Target="fonts/QuattrocentoSans-regular.fntdata"/><Relationship Id="rId36" Type="http://schemas.openxmlformats.org/officeDocument/2006/relationships/font" Target="fonts/SourceSansProSemiBold-boldItalic.fntdata"/><Relationship Id="rId23" Type="http://schemas.openxmlformats.org/officeDocument/2006/relationships/slide" Target="slides/slide15.xml"/><Relationship Id="rId28" Type="http://schemas.openxmlformats.org/officeDocument/2006/relationships/font" Target="fonts/IBMPlexSans-boldItalic.fntdata"/><Relationship Id="rId57" Type="http://schemas.openxmlformats.org/officeDocument/2006/relationships/font" Target="fonts/SourceSansPro-italic.fntdata"/><Relationship Id="rId15" Type="http://schemas.openxmlformats.org/officeDocument/2006/relationships/slide" Target="slides/slide7.xml"/><Relationship Id="rId44" Type="http://schemas.openxmlformats.org/officeDocument/2006/relationships/font" Target="fonts/MontserratLight-boldItalic.fntdata"/><Relationship Id="rId31" Type="http://schemas.openxmlformats.org/officeDocument/2006/relationships/font" Target="fonts/Roboto-italic.fntdata"/><Relationship Id="rId65" Type="http://schemas.openxmlformats.org/officeDocument/2006/relationships/font" Target="fonts/CenturyGothic-italic.fntdata"/><Relationship Id="rId60" Type="http://schemas.openxmlformats.org/officeDocument/2006/relationships/font" Target="fonts/IBMPlexSansSemiBold-bold.fntdata"/><Relationship Id="rId52" Type="http://schemas.openxmlformats.org/officeDocument/2006/relationships/font" Target="fonts/QuattrocentoSans-boldItalic.fntdata"/><Relationship Id="rId10" Type="http://schemas.openxmlformats.org/officeDocument/2006/relationships/slide" Target="slides/slide2.xml"/><Relationship Id="rId4" Type="http://schemas.openxmlformats.org/officeDocument/2006/relationships/tableStyles" Target="tableStyles.xml"/><Relationship Id="rId9" Type="http://schemas.openxmlformats.org/officeDocument/2006/relationships/slide" Target="slides/slide1.xml"/><Relationship Id="rId39" Type="http://schemas.openxmlformats.org/officeDocument/2006/relationships/font" Target="fonts/Montserrat-italic.fntdata"/><Relationship Id="rId13" Type="http://schemas.openxmlformats.org/officeDocument/2006/relationships/slide" Target="slides/slide5.xml"/><Relationship Id="rId18" Type="http://schemas.openxmlformats.org/officeDocument/2006/relationships/slide" Target="slides/slide10.xml"/><Relationship Id="rId34" Type="http://schemas.openxmlformats.org/officeDocument/2006/relationships/font" Target="fonts/SourceSansProSemiBold-bold.fntdata"/><Relationship Id="rId50" Type="http://schemas.openxmlformats.org/officeDocument/2006/relationships/font" Target="fonts/QuattrocentoSans-bold.fntdata"/><Relationship Id="rId55" Type="http://schemas.openxmlformats.org/officeDocument/2006/relationships/font" Target="fonts/SourceSansPr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239819d0_1_536: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9239819d0_1_536: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1e9ca2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1e9ca2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Importance by Size, Color by Status, Practitioner could be green (1500-4000 this year but want to accelerate).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Cert: need to get more of community certified, drive more through our lists, and leverage more of LF's massive 10 figure training business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Standards: metrics aren’t set.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Vendor members doing well.</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9239819d0_1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9239819d0_1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9239819d0_1_1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09239819d0_1_1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5d3e58f89_1_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5d3e58f89_1_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414" name="Google Shape;414;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76100385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76100385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chemeClr val="dk2"/>
                </a:solidFill>
              </a:rPr>
              <a:t>FinOps is an evolving public cloud management discipline that</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Uses best practices and cultural change to</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Engage technology, finance and product teams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To collaborate on data-driven spending decisions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That align the whole organization to achieve maximum business value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By matching public cloud spending to actual customer demand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Throughout the entire IT lifecycle</a:t>
            </a:r>
            <a:endParaRPr sz="1400">
              <a:solidFill>
                <a:schemeClr val="dk2"/>
              </a:solidFill>
            </a:endParaRPr>
          </a:p>
          <a:p>
            <a:pPr indent="0" lvl="0" marL="0" rtl="0" algn="l">
              <a:lnSpc>
                <a:spcPct val="100000"/>
              </a:lnSpc>
              <a:spcBef>
                <a:spcPts val="0"/>
              </a:spcBef>
              <a:spcAft>
                <a:spcPts val="0"/>
              </a:spcAft>
              <a:buNone/>
            </a:pPr>
            <a:r>
              <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This is just rewriting, it’s probably fine as is until we can have an official summit to wrangle it some more.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Definition of FinOps</a:t>
            </a:r>
            <a:br>
              <a:rPr lang="en" sz="1400">
                <a:solidFill>
                  <a:schemeClr val="dk2"/>
                </a:solidFill>
              </a:rPr>
            </a:b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Spend 4 minutes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For many organizations, FinOps, is the new operating model for the Cloud.</a:t>
            </a:r>
            <a:endParaRPr sz="1400">
              <a:solidFill>
                <a:schemeClr val="dk2"/>
              </a:solidFill>
              <a:latin typeface="Arial"/>
              <a:ea typeface="Arial"/>
              <a:cs typeface="Arial"/>
              <a:sym typeface="Arial"/>
            </a:endParaRPr>
          </a:p>
          <a:p>
            <a:pPr indent="-317500" lvl="0" marL="457200" rtl="0" algn="l">
              <a:lnSpc>
                <a:spcPct val="100000"/>
              </a:lnSpc>
              <a:spcBef>
                <a:spcPts val="0"/>
              </a:spcBef>
              <a:spcAft>
                <a:spcPts val="0"/>
              </a:spcAft>
              <a:buClr>
                <a:schemeClr val="dk2"/>
              </a:buClr>
              <a:buSzPts val="1400"/>
              <a:buFont typeface="Arial"/>
              <a:buChar char="●"/>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FinOps is the practice of bringing technology, business and finance together to master the unit economics of cloud for competitive advantage.</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It brings financial accountability to the variable spend model of cloud.</a:t>
            </a:r>
            <a:endParaRPr sz="1400">
              <a:solidFill>
                <a:schemeClr val="dk2"/>
              </a:solidFill>
            </a:endParaRPr>
          </a:p>
          <a:p>
            <a:pPr indent="-317500" lvl="0" marL="4572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Read the bullets</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FinOps. Is a prescriptive model of actions, best practices and culture</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Enabling DevOps, Finance and Business teams </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To make decisions that increase business value</a:t>
            </a:r>
            <a:endParaRPr sz="1400">
              <a:solidFill>
                <a:schemeClr val="dk2"/>
              </a:solidFil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Highlight competitive advantage. Velocity is the new currency. Low performance can directly impact the top and bottom line. Competitors are doing this and trying to put you out of business.</a:t>
            </a:r>
            <a:endParaRPr sz="1400">
              <a:solidFill>
                <a:schemeClr val="dk2"/>
              </a:solidFill>
              <a:latin typeface="Arial"/>
              <a:ea typeface="Arial"/>
              <a:cs typeface="Arial"/>
              <a:sym typeface="Aria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Prescriptive set of processes THAT HAVE TO BE DONE CONTINUALLY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Systems/Actions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Best practices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Culture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Culture of accountability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Getting product, finance and business teams to collaborate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Make real-time decisions related to tradeoffs between cost and speed</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That drive decisions that increase business value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Improve efficiency and better align costs to business needs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Better forecasting of cloud costs.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In the same way DevOps allowed IT to speed up to meet business demand</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FinOps allows Finance and the Business to work together with IT at speed and at scale</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0941ef29c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10941ef29c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 FinOps Framework describes the</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Principles that drive our FinOps practices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Personas that FinOps must support as stakeholders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best practices and process models that allow us to accomplish this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And the Domains of activity we will have to perform in our FinOps practice</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the Framework called the FinOps Capability Model, or the FinOps Function model previously.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beginning in Fall 2021, will continue to be modified as time goes on, but is largely stable as of January 2022.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FinOps practitioners will perform activities in each of these domains as they build a FinOps team and drive the cultural change that FinOps brings into their organizations.</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There are Capabilities within each Domain that describe the detailed activities that a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9faefb254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9faefb254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1e9ca2752_0_75: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1e9ca2752_0_75: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s://www.finops.org/introduction/how-to-use/"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hyperlink" Target="https://www.finops.org/introduction/how-to-use/"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7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188" name="Shape 188"/>
        <p:cNvGrpSpPr/>
        <p:nvPr/>
      </p:nvGrpSpPr>
      <p:grpSpPr>
        <a:xfrm>
          <a:off x="0" y="0"/>
          <a:ext cx="0" cy="0"/>
          <a:chOff x="0" y="0"/>
          <a:chExt cx="0" cy="0"/>
        </a:xfrm>
      </p:grpSpPr>
      <p:sp>
        <p:nvSpPr>
          <p:cNvPr id="189" name="Google Shape;18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1" name="Google Shape;191;p37"/>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2" name="Google Shape;192;p37"/>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3" name="Google Shape;193;p37"/>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94" name="Shape 194"/>
        <p:cNvGrpSpPr/>
        <p:nvPr/>
      </p:nvGrpSpPr>
      <p:grpSpPr>
        <a:xfrm>
          <a:off x="0" y="0"/>
          <a:ext cx="0" cy="0"/>
          <a:chOff x="0" y="0"/>
          <a:chExt cx="0" cy="0"/>
        </a:xfrm>
      </p:grpSpPr>
      <p:sp>
        <p:nvSpPr>
          <p:cNvPr id="195" name="Google Shape;195;p38"/>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6" name="Google Shape;196;p38"/>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9" name="Google Shape;199;p38"/>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00" name="Shape 200"/>
        <p:cNvGrpSpPr/>
        <p:nvPr/>
      </p:nvGrpSpPr>
      <p:grpSpPr>
        <a:xfrm>
          <a:off x="0" y="0"/>
          <a:ext cx="0" cy="0"/>
          <a:chOff x="0" y="0"/>
          <a:chExt cx="0" cy="0"/>
        </a:xfrm>
      </p:grpSpPr>
      <p:sp>
        <p:nvSpPr>
          <p:cNvPr id="201" name="Google Shape;201;p39"/>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3" name="Google Shape;203;p3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04" name="Google Shape;204;p3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8" name="Google Shape;208;p4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09" name="Google Shape;209;p4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4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3" name="Google Shape;21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4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8" name="Google Shape;218;p4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19" name="Google Shape;219;p4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3" name="Google Shape;223;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4" name="Google Shape;22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4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26" name="Google Shape;226;p4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0" name="Google Shape;230;p44"/>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1" name="Google Shape;231;p4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232" name="Google Shape;232;p44"/>
          <p:cNvGraphicFramePr/>
          <p:nvPr/>
        </p:nvGraphicFramePr>
        <p:xfrm>
          <a:off x="952500" y="1809750"/>
          <a:ext cx="3000000" cy="3000000"/>
        </p:xfrm>
        <a:graphic>
          <a:graphicData uri="http://schemas.openxmlformats.org/drawingml/2006/table">
            <a:tbl>
              <a:tblPr>
                <a:noFill/>
                <a:tableStyleId>{55052FBA-279F-44A2-B82E-36F2E27375DE}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6" name="Google Shape;236;p4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7" name="Google Shape;237;p4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1" name="Google Shape;241;p4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42" name="Google Shape;242;p46"/>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3" name="Shape 243"/>
        <p:cNvGrpSpPr/>
        <p:nvPr/>
      </p:nvGrpSpPr>
      <p:grpSpPr>
        <a:xfrm>
          <a:off x="0" y="0"/>
          <a:ext cx="0" cy="0"/>
          <a:chOff x="0" y="0"/>
          <a:chExt cx="0" cy="0"/>
        </a:xfrm>
      </p:grpSpPr>
      <p:sp>
        <p:nvSpPr>
          <p:cNvPr id="244" name="Google Shape;244;p4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6" name="Google Shape;246;p4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247" name="Google Shape;247;p47"/>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252" name="Google Shape;252;p48"/>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53" name="Google Shape;253;p4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4" name="Shape 254"/>
        <p:cNvGrpSpPr/>
        <p:nvPr/>
      </p:nvGrpSpPr>
      <p:grpSpPr>
        <a:xfrm>
          <a:off x="0" y="0"/>
          <a:ext cx="0" cy="0"/>
          <a:chOff x="0" y="0"/>
          <a:chExt cx="0" cy="0"/>
        </a:xfrm>
      </p:grpSpPr>
      <p:sp>
        <p:nvSpPr>
          <p:cNvPr id="255" name="Google Shape;255;p4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6" name="Google Shape;25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4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58" name="Google Shape;258;p4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259" name="Google Shape;259;p49"/>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260" name="Shape 260"/>
        <p:cNvGrpSpPr/>
        <p:nvPr/>
      </p:nvGrpSpPr>
      <p:grpSpPr>
        <a:xfrm>
          <a:off x="0" y="0"/>
          <a:ext cx="0" cy="0"/>
          <a:chOff x="0" y="0"/>
          <a:chExt cx="0" cy="0"/>
        </a:xfrm>
      </p:grpSpPr>
      <p:sp>
        <p:nvSpPr>
          <p:cNvPr id="261" name="Google Shape;26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2" name="Google Shape;262;p5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63" name="Google Shape;263;p5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64" name="Google Shape;264;p5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65" name="Google Shape;265;p5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266" name="Shape 266"/>
        <p:cNvGrpSpPr/>
        <p:nvPr/>
      </p:nvGrpSpPr>
      <p:grpSpPr>
        <a:xfrm>
          <a:off x="0" y="0"/>
          <a:ext cx="0" cy="0"/>
          <a:chOff x="0" y="0"/>
          <a:chExt cx="0" cy="0"/>
        </a:xfrm>
      </p:grpSpPr>
      <p:sp>
        <p:nvSpPr>
          <p:cNvPr id="267" name="Google Shape;267;p5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9" name="Google Shape;269;p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70" name="Google Shape;270;p5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271" name="Shape 271"/>
        <p:cNvGrpSpPr/>
        <p:nvPr/>
      </p:nvGrpSpPr>
      <p:grpSpPr>
        <a:xfrm>
          <a:off x="0" y="0"/>
          <a:ext cx="0" cy="0"/>
          <a:chOff x="0" y="0"/>
          <a:chExt cx="0" cy="0"/>
        </a:xfrm>
      </p:grpSpPr>
      <p:sp>
        <p:nvSpPr>
          <p:cNvPr id="272" name="Google Shape;27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273" name="Google Shape;27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274" name="Google Shape;274;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5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76" name="Google Shape;276;p5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282" name="Shape 282"/>
        <p:cNvGrpSpPr/>
        <p:nvPr/>
      </p:nvGrpSpPr>
      <p:grpSpPr>
        <a:xfrm>
          <a:off x="0" y="0"/>
          <a:ext cx="0" cy="0"/>
          <a:chOff x="0" y="0"/>
          <a:chExt cx="0" cy="0"/>
        </a:xfrm>
      </p:grpSpPr>
      <p:sp>
        <p:nvSpPr>
          <p:cNvPr id="283" name="Google Shape;283;p5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4" name="Google Shape;284;p5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85" name="Google Shape;285;p54"/>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86" name="Google Shape;286;p54"/>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87" name="Google Shape;287;p54"/>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288" name="Shape 288"/>
        <p:cNvGrpSpPr/>
        <p:nvPr/>
      </p:nvGrpSpPr>
      <p:grpSpPr>
        <a:xfrm>
          <a:off x="0" y="0"/>
          <a:ext cx="0" cy="0"/>
          <a:chOff x="0" y="0"/>
          <a:chExt cx="0" cy="0"/>
        </a:xfrm>
      </p:grpSpPr>
      <p:sp>
        <p:nvSpPr>
          <p:cNvPr id="289" name="Google Shape;289;p55"/>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0" name="Google Shape;290;p55"/>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5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5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93" name="Google Shape;293;p55"/>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294" name="Shape 294"/>
        <p:cNvGrpSpPr/>
        <p:nvPr/>
      </p:nvGrpSpPr>
      <p:grpSpPr>
        <a:xfrm>
          <a:off x="0" y="0"/>
          <a:ext cx="0" cy="0"/>
          <a:chOff x="0" y="0"/>
          <a:chExt cx="0" cy="0"/>
        </a:xfrm>
      </p:grpSpPr>
      <p:sp>
        <p:nvSpPr>
          <p:cNvPr id="295" name="Google Shape;295;p56"/>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6" name="Google Shape;296;p56"/>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7" name="Google Shape;297;p5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8" name="Google Shape;298;p5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99" name="Google Shape;299;p5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300" name="Shape 300"/>
        <p:cNvGrpSpPr/>
        <p:nvPr/>
      </p:nvGrpSpPr>
      <p:grpSpPr>
        <a:xfrm>
          <a:off x="0" y="0"/>
          <a:ext cx="0" cy="0"/>
          <a:chOff x="0" y="0"/>
          <a:chExt cx="0" cy="0"/>
        </a:xfrm>
      </p:grpSpPr>
      <p:pic>
        <p:nvPicPr>
          <p:cNvPr id="301" name="Google Shape;301;p57"/>
          <p:cNvPicPr preferRelativeResize="0"/>
          <p:nvPr/>
        </p:nvPicPr>
        <p:blipFill>
          <a:blip r:embed="rId2">
            <a:alphaModFix/>
          </a:blip>
          <a:stretch>
            <a:fillRect/>
          </a:stretch>
        </p:blipFill>
        <p:spPr>
          <a:xfrm>
            <a:off x="0" y="0"/>
            <a:ext cx="1653601" cy="985049"/>
          </a:xfrm>
          <a:prstGeom prst="rect">
            <a:avLst/>
          </a:prstGeom>
          <a:noFill/>
          <a:ln>
            <a:noFill/>
          </a:ln>
        </p:spPr>
      </p:pic>
      <p:sp>
        <p:nvSpPr>
          <p:cNvPr id="302" name="Google Shape;302;p5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57"/>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304" name="Google Shape;304;p57"/>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7"/>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306" name="Shape 306"/>
        <p:cNvGrpSpPr/>
        <p:nvPr/>
      </p:nvGrpSpPr>
      <p:grpSpPr>
        <a:xfrm>
          <a:off x="0" y="0"/>
          <a:ext cx="0" cy="0"/>
          <a:chOff x="0" y="0"/>
          <a:chExt cx="0" cy="0"/>
        </a:xfrm>
      </p:grpSpPr>
      <p:pic>
        <p:nvPicPr>
          <p:cNvPr id="307" name="Google Shape;307;p58"/>
          <p:cNvPicPr preferRelativeResize="0"/>
          <p:nvPr/>
        </p:nvPicPr>
        <p:blipFill>
          <a:blip r:embed="rId2">
            <a:alphaModFix/>
          </a:blip>
          <a:stretch>
            <a:fillRect/>
          </a:stretch>
        </p:blipFill>
        <p:spPr>
          <a:xfrm>
            <a:off x="0" y="0"/>
            <a:ext cx="1653601" cy="985049"/>
          </a:xfrm>
          <a:prstGeom prst="rect">
            <a:avLst/>
          </a:prstGeom>
          <a:noFill/>
          <a:ln>
            <a:noFill/>
          </a:ln>
        </p:spPr>
      </p:pic>
      <p:sp>
        <p:nvSpPr>
          <p:cNvPr id="308" name="Google Shape;308;p5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 name="Google Shape;309;p5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310" name="Google Shape;310;p58"/>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1" name="Google Shape;311;p58"/>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312" name="Shape 312"/>
        <p:cNvGrpSpPr/>
        <p:nvPr/>
      </p:nvGrpSpPr>
      <p:grpSpPr>
        <a:xfrm>
          <a:off x="0" y="0"/>
          <a:ext cx="0" cy="0"/>
          <a:chOff x="0" y="0"/>
          <a:chExt cx="0" cy="0"/>
        </a:xfrm>
      </p:grpSpPr>
      <p:sp>
        <p:nvSpPr>
          <p:cNvPr id="313" name="Google Shape;313;p59"/>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14" name="Google Shape;314;p5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5" name="Google Shape;315;p5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316" name="Google Shape;316;p5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317" name="Shape 317"/>
        <p:cNvGrpSpPr/>
        <p:nvPr/>
      </p:nvGrpSpPr>
      <p:grpSpPr>
        <a:xfrm>
          <a:off x="0" y="0"/>
          <a:ext cx="0" cy="0"/>
          <a:chOff x="0" y="0"/>
          <a:chExt cx="0" cy="0"/>
        </a:xfrm>
      </p:grpSpPr>
      <p:sp>
        <p:nvSpPr>
          <p:cNvPr id="318" name="Google Shape;318;p60"/>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9" name="Google Shape;319;p6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0" name="Google Shape;320;p6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21" name="Google Shape;321;p6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6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1"/>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5" name="Google Shape;325;p6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326" name="Shape 326"/>
        <p:cNvGrpSpPr/>
        <p:nvPr/>
      </p:nvGrpSpPr>
      <p:grpSpPr>
        <a:xfrm>
          <a:off x="0" y="0"/>
          <a:ext cx="0" cy="0"/>
          <a:chOff x="0" y="0"/>
          <a:chExt cx="0" cy="0"/>
        </a:xfrm>
      </p:grpSpPr>
      <p:sp>
        <p:nvSpPr>
          <p:cNvPr id="327" name="Google Shape;327;p6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8" name="Google Shape;328;p62"/>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9" name="Google Shape;329;p62"/>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0" name="Google Shape;330;p6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1" name="Google Shape;331;p62"/>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332" name="Shape 332"/>
        <p:cNvGrpSpPr/>
        <p:nvPr/>
      </p:nvGrpSpPr>
      <p:grpSpPr>
        <a:xfrm>
          <a:off x="0" y="0"/>
          <a:ext cx="0" cy="0"/>
          <a:chOff x="0" y="0"/>
          <a:chExt cx="0" cy="0"/>
        </a:xfrm>
      </p:grpSpPr>
      <p:sp>
        <p:nvSpPr>
          <p:cNvPr id="333" name="Google Shape;333;p6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63"/>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5" name="Google Shape;335;p63"/>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6" name="Google Shape;336;p6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63"/>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338" name="Google Shape;338;p63"/>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 name="Shape 339"/>
        <p:cNvGrpSpPr/>
        <p:nvPr/>
      </p:nvGrpSpPr>
      <p:grpSpPr>
        <a:xfrm>
          <a:off x="0" y="0"/>
          <a:ext cx="0" cy="0"/>
          <a:chOff x="0" y="0"/>
          <a:chExt cx="0" cy="0"/>
        </a:xfrm>
      </p:grpSpPr>
      <p:sp>
        <p:nvSpPr>
          <p:cNvPr id="340" name="Google Shape;340;p6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6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2" name="Google Shape;342;p64"/>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343" name="Google Shape;343;p64"/>
          <p:cNvGraphicFramePr/>
          <p:nvPr/>
        </p:nvGraphicFramePr>
        <p:xfrm>
          <a:off x="419825" y="921415"/>
          <a:ext cx="3000000" cy="3000000"/>
        </p:xfrm>
        <a:graphic>
          <a:graphicData uri="http://schemas.openxmlformats.org/drawingml/2006/table">
            <a:tbl>
              <a:tblPr>
                <a:noFill/>
                <a:tableStyleId>{55052FBA-279F-44A2-B82E-36F2E27375DE}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4" name="Shape 344"/>
        <p:cNvGrpSpPr/>
        <p:nvPr/>
      </p:nvGrpSpPr>
      <p:grpSpPr>
        <a:xfrm>
          <a:off x="0" y="0"/>
          <a:ext cx="0" cy="0"/>
          <a:chOff x="0" y="0"/>
          <a:chExt cx="0" cy="0"/>
        </a:xfrm>
      </p:grpSpPr>
      <p:sp>
        <p:nvSpPr>
          <p:cNvPr id="345" name="Google Shape;345;p6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6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7" name="Google Shape;347;p65"/>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48" name="Shape 348"/>
        <p:cNvGrpSpPr/>
        <p:nvPr/>
      </p:nvGrpSpPr>
      <p:grpSpPr>
        <a:xfrm>
          <a:off x="0" y="0"/>
          <a:ext cx="0" cy="0"/>
          <a:chOff x="0" y="0"/>
          <a:chExt cx="0" cy="0"/>
        </a:xfrm>
      </p:grpSpPr>
      <p:sp>
        <p:nvSpPr>
          <p:cNvPr id="349" name="Google Shape;349;p6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6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1" name="Google Shape;351;p66"/>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352" name="Shape 352"/>
        <p:cNvGrpSpPr/>
        <p:nvPr/>
      </p:nvGrpSpPr>
      <p:grpSpPr>
        <a:xfrm>
          <a:off x="0" y="0"/>
          <a:ext cx="0" cy="0"/>
          <a:chOff x="0" y="0"/>
          <a:chExt cx="0" cy="0"/>
        </a:xfrm>
      </p:grpSpPr>
      <p:pic>
        <p:nvPicPr>
          <p:cNvPr id="353" name="Google Shape;353;p67"/>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354" name="Google Shape;354;p6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356" name="Shape 356"/>
        <p:cNvGrpSpPr/>
        <p:nvPr/>
      </p:nvGrpSpPr>
      <p:grpSpPr>
        <a:xfrm>
          <a:off x="0" y="0"/>
          <a:ext cx="0" cy="0"/>
          <a:chOff x="0" y="0"/>
          <a:chExt cx="0" cy="0"/>
        </a:xfrm>
      </p:grpSpPr>
      <p:sp>
        <p:nvSpPr>
          <p:cNvPr id="357" name="Google Shape;357;p6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6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68"/>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360" name="Google Shape;360;p68"/>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361" name="Google Shape;361;p68"/>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2" name="Shape 362"/>
        <p:cNvGrpSpPr/>
        <p:nvPr/>
      </p:nvGrpSpPr>
      <p:grpSpPr>
        <a:xfrm>
          <a:off x="0" y="0"/>
          <a:ext cx="0" cy="0"/>
          <a:chOff x="0" y="0"/>
          <a:chExt cx="0" cy="0"/>
        </a:xfrm>
      </p:grpSpPr>
      <p:sp>
        <p:nvSpPr>
          <p:cNvPr id="363" name="Google Shape;363;p69"/>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4" name="Google Shape;364;p6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5" name="Google Shape;365;p69"/>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366" name="Google Shape;366;p69"/>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367" name="Shape 367"/>
        <p:cNvGrpSpPr/>
        <p:nvPr/>
      </p:nvGrpSpPr>
      <p:grpSpPr>
        <a:xfrm>
          <a:off x="0" y="0"/>
          <a:ext cx="0" cy="0"/>
          <a:chOff x="0" y="0"/>
          <a:chExt cx="0" cy="0"/>
        </a:xfrm>
      </p:grpSpPr>
      <p:sp>
        <p:nvSpPr>
          <p:cNvPr id="368" name="Google Shape;368;p70"/>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369" name="Google Shape;369;p70"/>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370" name="Google Shape;370;p70"/>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371" name="Shape 371"/>
        <p:cNvGrpSpPr/>
        <p:nvPr/>
      </p:nvGrpSpPr>
      <p:grpSpPr>
        <a:xfrm>
          <a:off x="0" y="0"/>
          <a:ext cx="0" cy="0"/>
          <a:chOff x="0" y="0"/>
          <a:chExt cx="0" cy="0"/>
        </a:xfrm>
      </p:grpSpPr>
      <p:pic>
        <p:nvPicPr>
          <p:cNvPr id="372" name="Google Shape;372;p71"/>
          <p:cNvPicPr preferRelativeResize="0"/>
          <p:nvPr/>
        </p:nvPicPr>
        <p:blipFill>
          <a:blip r:embed="rId2">
            <a:alphaModFix/>
          </a:blip>
          <a:stretch>
            <a:fillRect/>
          </a:stretch>
        </p:blipFill>
        <p:spPr>
          <a:xfrm>
            <a:off x="0" y="4"/>
            <a:ext cx="9144000" cy="5143495"/>
          </a:xfrm>
          <a:prstGeom prst="rect">
            <a:avLst/>
          </a:prstGeom>
          <a:noFill/>
          <a:ln>
            <a:noFill/>
          </a:ln>
        </p:spPr>
      </p:pic>
      <p:sp>
        <p:nvSpPr>
          <p:cNvPr id="373" name="Google Shape;373;p71"/>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374" name="Google Shape;374;p7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71"/>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376" name="Shape 376"/>
        <p:cNvGrpSpPr/>
        <p:nvPr/>
      </p:nvGrpSpPr>
      <p:grpSpPr>
        <a:xfrm>
          <a:off x="0" y="0"/>
          <a:ext cx="0" cy="0"/>
          <a:chOff x="0" y="0"/>
          <a:chExt cx="0" cy="0"/>
        </a:xfrm>
      </p:grpSpPr>
      <p:pic>
        <p:nvPicPr>
          <p:cNvPr id="377" name="Google Shape;377;p72"/>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378" name="Google Shape;378;p72"/>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379" name="Google Shape;379;p72"/>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380" name="Google Shape;380;p72"/>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81" name="Google Shape;381;p72"/>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{55052FBA-279F-44A2-B82E-36F2E27375DE}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2" name="Shape 382"/>
        <p:cNvGrpSpPr/>
        <p:nvPr/>
      </p:nvGrpSpPr>
      <p:grpSpPr>
        <a:xfrm>
          <a:off x="0" y="0"/>
          <a:ext cx="0" cy="0"/>
          <a:chOff x="0" y="0"/>
          <a:chExt cx="0" cy="0"/>
        </a:xfrm>
      </p:grpSpPr>
      <p:sp>
        <p:nvSpPr>
          <p:cNvPr id="383" name="Google Shape;383;p73"/>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7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385" name="Google Shape;38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6" name="Google Shape;386;p73"/>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387" name="Shape 387"/>
        <p:cNvGrpSpPr/>
        <p:nvPr/>
      </p:nvGrpSpPr>
      <p:grpSpPr>
        <a:xfrm>
          <a:off x="0" y="0"/>
          <a:ext cx="0" cy="0"/>
          <a:chOff x="0" y="0"/>
          <a:chExt cx="0" cy="0"/>
        </a:xfrm>
      </p:grpSpPr>
      <p:sp>
        <p:nvSpPr>
          <p:cNvPr id="388" name="Google Shape;388;p74"/>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 name="Google Shape;389;p7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90" name="Google Shape;390;p74"/>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91" name="Google Shape;391;p74"/>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392" name="Shape 392"/>
        <p:cNvGrpSpPr/>
        <p:nvPr/>
      </p:nvGrpSpPr>
      <p:grpSpPr>
        <a:xfrm>
          <a:off x="0" y="0"/>
          <a:ext cx="0" cy="0"/>
          <a:chOff x="0" y="0"/>
          <a:chExt cx="0" cy="0"/>
        </a:xfrm>
      </p:grpSpPr>
      <p:sp>
        <p:nvSpPr>
          <p:cNvPr id="393" name="Google Shape;393;p7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4" name="Google Shape;394;p75"/>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95" name="Google Shape;395;p7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96" name="Google Shape;396;p75"/>
          <p:cNvPicPr preferRelativeResize="0"/>
          <p:nvPr/>
        </p:nvPicPr>
        <p:blipFill>
          <a:blip r:embed="rId3">
            <a:alphaModFix/>
          </a:blip>
          <a:stretch>
            <a:fillRect/>
          </a:stretch>
        </p:blipFill>
        <p:spPr>
          <a:xfrm>
            <a:off x="0" y="4406075"/>
            <a:ext cx="2857500" cy="7374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theme" Target="../theme/theme1.xml"/><Relationship Id="rId1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3" Type="http://schemas.openxmlformats.org/officeDocument/2006/relationships/theme" Target="../theme/theme4.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187" name="Google Shape;18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53"/>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9" name="Google Shape;279;p53"/>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280" name="Google Shape;280;p53"/>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281" name="Google Shape;281;p53"/>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65.png"/></Relationships>
</file>

<file path=ppt/slides/_rels/slide10.xml.rels><?xml version="1.0" encoding="UTF-8" standalone="yes"?><Relationships xmlns="http://schemas.openxmlformats.org/package/2006/relationships"><Relationship Id="rId40" Type="http://schemas.openxmlformats.org/officeDocument/2006/relationships/image" Target="../media/image131.png"/><Relationship Id="rId20" Type="http://schemas.openxmlformats.org/officeDocument/2006/relationships/image" Target="../media/image95.png"/><Relationship Id="rId42" Type="http://schemas.openxmlformats.org/officeDocument/2006/relationships/image" Target="../media/image132.png"/><Relationship Id="rId41" Type="http://schemas.openxmlformats.org/officeDocument/2006/relationships/image" Target="../media/image123.png"/><Relationship Id="rId22" Type="http://schemas.openxmlformats.org/officeDocument/2006/relationships/image" Target="../media/image106.png"/><Relationship Id="rId44" Type="http://schemas.openxmlformats.org/officeDocument/2006/relationships/image" Target="../media/image122.png"/><Relationship Id="rId21" Type="http://schemas.openxmlformats.org/officeDocument/2006/relationships/image" Target="../media/image108.png"/><Relationship Id="rId43" Type="http://schemas.openxmlformats.org/officeDocument/2006/relationships/image" Target="../media/image117.png"/><Relationship Id="rId24" Type="http://schemas.openxmlformats.org/officeDocument/2006/relationships/image" Target="../media/image103.png"/><Relationship Id="rId46" Type="http://schemas.openxmlformats.org/officeDocument/2006/relationships/image" Target="../media/image125.png"/><Relationship Id="rId23" Type="http://schemas.openxmlformats.org/officeDocument/2006/relationships/image" Target="../media/image107.png"/><Relationship Id="rId45" Type="http://schemas.openxmlformats.org/officeDocument/2006/relationships/image" Target="../media/image124.png"/><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9.png"/><Relationship Id="rId26" Type="http://schemas.openxmlformats.org/officeDocument/2006/relationships/image" Target="../media/image102.png"/><Relationship Id="rId48" Type="http://schemas.openxmlformats.org/officeDocument/2006/relationships/image" Target="../media/image127.png"/><Relationship Id="rId25" Type="http://schemas.openxmlformats.org/officeDocument/2006/relationships/image" Target="../media/image104.png"/><Relationship Id="rId47" Type="http://schemas.openxmlformats.org/officeDocument/2006/relationships/image" Target="../media/image130.jpg"/><Relationship Id="rId28" Type="http://schemas.openxmlformats.org/officeDocument/2006/relationships/image" Target="../media/image101.png"/><Relationship Id="rId27" Type="http://schemas.openxmlformats.org/officeDocument/2006/relationships/image" Target="../media/image105.png"/><Relationship Id="rId5" Type="http://schemas.openxmlformats.org/officeDocument/2006/relationships/image" Target="../media/image84.png"/><Relationship Id="rId6" Type="http://schemas.openxmlformats.org/officeDocument/2006/relationships/image" Target="../media/image85.png"/><Relationship Id="rId29" Type="http://schemas.openxmlformats.org/officeDocument/2006/relationships/image" Target="../media/image110.png"/><Relationship Id="rId7" Type="http://schemas.openxmlformats.org/officeDocument/2006/relationships/image" Target="../media/image91.png"/><Relationship Id="rId8" Type="http://schemas.openxmlformats.org/officeDocument/2006/relationships/image" Target="../media/image90.png"/><Relationship Id="rId31" Type="http://schemas.openxmlformats.org/officeDocument/2006/relationships/image" Target="../media/image113.png"/><Relationship Id="rId30" Type="http://schemas.openxmlformats.org/officeDocument/2006/relationships/image" Target="../media/image114.png"/><Relationship Id="rId11" Type="http://schemas.openxmlformats.org/officeDocument/2006/relationships/image" Target="../media/image92.png"/><Relationship Id="rId33" Type="http://schemas.openxmlformats.org/officeDocument/2006/relationships/image" Target="../media/image109.png"/><Relationship Id="rId10" Type="http://schemas.openxmlformats.org/officeDocument/2006/relationships/image" Target="../media/image88.png"/><Relationship Id="rId32" Type="http://schemas.openxmlformats.org/officeDocument/2006/relationships/image" Target="../media/image112.png"/><Relationship Id="rId13" Type="http://schemas.openxmlformats.org/officeDocument/2006/relationships/image" Target="../media/image96.png"/><Relationship Id="rId35" Type="http://schemas.openxmlformats.org/officeDocument/2006/relationships/image" Target="../media/image111.png"/><Relationship Id="rId12" Type="http://schemas.openxmlformats.org/officeDocument/2006/relationships/image" Target="../media/image87.png"/><Relationship Id="rId34" Type="http://schemas.openxmlformats.org/officeDocument/2006/relationships/image" Target="../media/image116.png"/><Relationship Id="rId15" Type="http://schemas.openxmlformats.org/officeDocument/2006/relationships/image" Target="../media/image100.png"/><Relationship Id="rId37" Type="http://schemas.openxmlformats.org/officeDocument/2006/relationships/image" Target="../media/image119.png"/><Relationship Id="rId14" Type="http://schemas.openxmlformats.org/officeDocument/2006/relationships/image" Target="../media/image93.png"/><Relationship Id="rId36" Type="http://schemas.openxmlformats.org/officeDocument/2006/relationships/image" Target="../media/image115.png"/><Relationship Id="rId17" Type="http://schemas.openxmlformats.org/officeDocument/2006/relationships/image" Target="../media/image98.png"/><Relationship Id="rId39" Type="http://schemas.openxmlformats.org/officeDocument/2006/relationships/image" Target="../media/image133.png"/><Relationship Id="rId16" Type="http://schemas.openxmlformats.org/officeDocument/2006/relationships/image" Target="../media/image99.png"/><Relationship Id="rId38" Type="http://schemas.openxmlformats.org/officeDocument/2006/relationships/image" Target="../media/image120.png"/><Relationship Id="rId19" Type="http://schemas.openxmlformats.org/officeDocument/2006/relationships/image" Target="../media/image94.png"/><Relationship Id="rId18"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9.png"/><Relationship Id="rId4"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hyperlink" Target="https://www.finops.org/projects/overview/" TargetMode="External"/><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126.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png"/><Relationship Id="rId5" Type="http://schemas.openxmlformats.org/officeDocument/2006/relationships/image" Target="../media/image145.png"/><Relationship Id="rId6" Type="http://schemas.openxmlformats.org/officeDocument/2006/relationships/image" Target="../media/image139.png"/><Relationship Id="rId7" Type="http://schemas.openxmlformats.org/officeDocument/2006/relationships/image" Target="../media/image149.png"/><Relationship Id="rId8" Type="http://schemas.openxmlformats.org/officeDocument/2006/relationships/image" Target="../media/image143.png"/><Relationship Id="rId11" Type="http://schemas.openxmlformats.org/officeDocument/2006/relationships/image" Target="../media/image150.png"/><Relationship Id="rId10" Type="http://schemas.openxmlformats.org/officeDocument/2006/relationships/image" Target="../media/image147.png"/><Relationship Id="rId13" Type="http://schemas.openxmlformats.org/officeDocument/2006/relationships/image" Target="../media/image141.png"/><Relationship Id="rId12" Type="http://schemas.openxmlformats.org/officeDocument/2006/relationships/image" Target="../media/image146.png"/><Relationship Id="rId15" Type="http://schemas.openxmlformats.org/officeDocument/2006/relationships/image" Target="../media/image148.jpg"/><Relationship Id="rId14" Type="http://schemas.openxmlformats.org/officeDocument/2006/relationships/image" Target="../media/image152.png"/><Relationship Id="rId17" Type="http://schemas.openxmlformats.org/officeDocument/2006/relationships/image" Target="../media/image144.png"/><Relationship Id="rId16" Type="http://schemas.openxmlformats.org/officeDocument/2006/relationships/image" Target="../media/image1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4.jpg"/><Relationship Id="rId4" Type="http://schemas.openxmlformats.org/officeDocument/2006/relationships/image" Target="../media/image151.png"/><Relationship Id="rId9" Type="http://schemas.openxmlformats.org/officeDocument/2006/relationships/image" Target="../media/image161.png"/><Relationship Id="rId5" Type="http://schemas.openxmlformats.org/officeDocument/2006/relationships/image" Target="../media/image157.png"/><Relationship Id="rId6" Type="http://schemas.openxmlformats.org/officeDocument/2006/relationships/image" Target="../media/image155.png"/><Relationship Id="rId7" Type="http://schemas.openxmlformats.org/officeDocument/2006/relationships/image" Target="../media/image153.png"/><Relationship Id="rId8" Type="http://schemas.openxmlformats.org/officeDocument/2006/relationships/image" Target="../media/image156.png"/><Relationship Id="rId11" Type="http://schemas.openxmlformats.org/officeDocument/2006/relationships/image" Target="../media/image159.png"/><Relationship Id="rId10" Type="http://schemas.openxmlformats.org/officeDocument/2006/relationships/image" Target="../media/image158.jpg"/><Relationship Id="rId13" Type="http://schemas.openxmlformats.org/officeDocument/2006/relationships/image" Target="../media/image162.jpg"/><Relationship Id="rId12"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1.png"/><Relationship Id="rId4" Type="http://schemas.openxmlformats.org/officeDocument/2006/relationships/hyperlink" Target="https://www.finops.org/introduction/how-to-u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xml"/><Relationship Id="rId3" Type="http://schemas.openxmlformats.org/officeDocument/2006/relationships/image" Target="../media/image72.png"/><Relationship Id="rId4" Type="http://schemas.openxmlformats.org/officeDocument/2006/relationships/image" Target="../media/image74.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77.png"/><Relationship Id="rId10"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2.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76"/>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403" name="Google Shape;403;p76"/>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404" name="Google Shape;404;p76"/>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85"/>
          <p:cNvPicPr preferRelativeResize="0"/>
          <p:nvPr/>
        </p:nvPicPr>
        <p:blipFill rotWithShape="1">
          <a:blip r:embed="rId3">
            <a:alphaModFix/>
          </a:blip>
          <a:srcRect b="25052" l="9285" r="7360" t="23588"/>
          <a:stretch/>
        </p:blipFill>
        <p:spPr>
          <a:xfrm>
            <a:off x="290450" y="3031365"/>
            <a:ext cx="1500050" cy="482950"/>
          </a:xfrm>
          <a:prstGeom prst="rect">
            <a:avLst/>
          </a:prstGeom>
          <a:noFill/>
          <a:ln>
            <a:noFill/>
          </a:ln>
        </p:spPr>
      </p:pic>
      <p:sp>
        <p:nvSpPr>
          <p:cNvPr id="529" name="Google Shape;529;p85"/>
          <p:cNvSpPr/>
          <p:nvPr/>
        </p:nvSpPr>
        <p:spPr>
          <a:xfrm rot="10800000">
            <a:off x="6573954" y="-775"/>
            <a:ext cx="1287000" cy="1167000"/>
          </a:xfrm>
          <a:prstGeom prst="rect">
            <a:avLst/>
          </a:prstGeom>
          <a:solidFill>
            <a:srgbClr val="007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5"/>
          <p:cNvSpPr txBox="1"/>
          <p:nvPr/>
        </p:nvSpPr>
        <p:spPr>
          <a:xfrm>
            <a:off x="668722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18</a:t>
            </a:r>
            <a:endParaRPr b="1" i="0" sz="3900" u="none" cap="none" strike="noStrike">
              <a:solidFill>
                <a:srgbClr val="FFFFFF"/>
              </a:solidFill>
              <a:latin typeface="Montserrat"/>
              <a:ea typeface="Montserrat"/>
              <a:cs typeface="Montserrat"/>
              <a:sym typeface="Montserrat"/>
            </a:endParaRPr>
          </a:p>
        </p:txBody>
      </p:sp>
      <p:sp>
        <p:nvSpPr>
          <p:cNvPr id="531" name="Google Shape;531;p85"/>
          <p:cNvSpPr txBox="1"/>
          <p:nvPr/>
        </p:nvSpPr>
        <p:spPr>
          <a:xfrm>
            <a:off x="6595291" y="711100"/>
            <a:ext cx="1277400" cy="315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Working Groups </a:t>
            </a:r>
            <a:br>
              <a:rPr b="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and SIGs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32" name="Google Shape;532;p85"/>
          <p:cNvSpPr txBox="1"/>
          <p:nvPr/>
        </p:nvSpPr>
        <p:spPr>
          <a:xfrm>
            <a:off x="-121827" y="958163"/>
            <a:ext cx="1447800" cy="3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Premier</a:t>
            </a:r>
            <a:endParaRPr i="0" sz="1600" u="none" cap="none" strike="noStrike">
              <a:solidFill>
                <a:srgbClr val="00253F"/>
              </a:solidFill>
              <a:latin typeface="Source Sans Pro SemiBold"/>
              <a:ea typeface="Source Sans Pro SemiBold"/>
              <a:cs typeface="Source Sans Pro SemiBold"/>
              <a:sym typeface="Source Sans Pro SemiBold"/>
            </a:endParaRPr>
          </a:p>
        </p:txBody>
      </p:sp>
      <p:sp>
        <p:nvSpPr>
          <p:cNvPr id="533" name="Google Shape;533;p85"/>
          <p:cNvSpPr txBox="1"/>
          <p:nvPr/>
        </p:nvSpPr>
        <p:spPr>
          <a:xfrm>
            <a:off x="3670216" y="1190776"/>
            <a:ext cx="1447800" cy="318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General</a:t>
            </a:r>
            <a:endParaRPr i="0" sz="1600" u="none" cap="none" strike="noStrike">
              <a:solidFill>
                <a:srgbClr val="00253F"/>
              </a:solidFill>
              <a:latin typeface="Source Sans Pro SemiBold"/>
              <a:ea typeface="Source Sans Pro SemiBold"/>
              <a:cs typeface="Source Sans Pro SemiBold"/>
              <a:sym typeface="Source Sans Pro SemiBold"/>
            </a:endParaRPr>
          </a:p>
        </p:txBody>
      </p:sp>
      <p:cxnSp>
        <p:nvCxnSpPr>
          <p:cNvPr id="534" name="Google Shape;534;p85"/>
          <p:cNvCxnSpPr/>
          <p:nvPr/>
        </p:nvCxnSpPr>
        <p:spPr>
          <a:xfrm>
            <a:off x="3557125" y="1221700"/>
            <a:ext cx="0" cy="3652800"/>
          </a:xfrm>
          <a:prstGeom prst="straightConnector1">
            <a:avLst/>
          </a:prstGeom>
          <a:noFill/>
          <a:ln cap="flat" cmpd="sng" w="9525">
            <a:solidFill>
              <a:srgbClr val="1EA482"/>
            </a:solidFill>
            <a:prstDash val="solid"/>
            <a:round/>
            <a:headEnd len="med" w="med" type="none"/>
            <a:tailEnd len="med" w="med" type="none"/>
          </a:ln>
        </p:spPr>
      </p:cxnSp>
      <p:sp>
        <p:nvSpPr>
          <p:cNvPr id="535" name="Google Shape;535;p85"/>
          <p:cNvSpPr txBox="1"/>
          <p:nvPr/>
        </p:nvSpPr>
        <p:spPr>
          <a:xfrm>
            <a:off x="384550" y="230175"/>
            <a:ext cx="1841700" cy="572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The Finops </a:t>
            </a:r>
            <a:endParaRPr b="1" sz="1840">
              <a:solidFill>
                <a:srgbClr val="2F3F4E"/>
              </a:solidFill>
              <a:latin typeface="IBM Plex Sans"/>
              <a:ea typeface="IBM Plex Sans"/>
              <a:cs typeface="IBM Plex Sans"/>
              <a:sym typeface="IBM Plex Sans"/>
            </a:endParaRPr>
          </a:p>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Community</a:t>
            </a:r>
            <a:endParaRPr b="1" sz="1840">
              <a:solidFill>
                <a:srgbClr val="2F3F4E"/>
              </a:solidFill>
              <a:latin typeface="IBM Plex Sans"/>
              <a:ea typeface="IBM Plex Sans"/>
              <a:cs typeface="IBM Plex Sans"/>
              <a:sym typeface="IBM Plex Sans"/>
            </a:endParaRPr>
          </a:p>
        </p:txBody>
      </p:sp>
      <p:pic>
        <p:nvPicPr>
          <p:cNvPr id="536" name="Google Shape;536;p85"/>
          <p:cNvPicPr preferRelativeResize="0"/>
          <p:nvPr/>
        </p:nvPicPr>
        <p:blipFill>
          <a:blip r:embed="rId4">
            <a:alphaModFix/>
          </a:blip>
          <a:stretch>
            <a:fillRect/>
          </a:stretch>
        </p:blipFill>
        <p:spPr>
          <a:xfrm>
            <a:off x="308339" y="1288840"/>
            <a:ext cx="1277375" cy="482953"/>
          </a:xfrm>
          <a:prstGeom prst="rect">
            <a:avLst/>
          </a:prstGeom>
          <a:noFill/>
          <a:ln>
            <a:noFill/>
          </a:ln>
        </p:spPr>
      </p:pic>
      <p:pic>
        <p:nvPicPr>
          <p:cNvPr id="537" name="Google Shape;537;p85"/>
          <p:cNvPicPr preferRelativeResize="0"/>
          <p:nvPr/>
        </p:nvPicPr>
        <p:blipFill>
          <a:blip r:embed="rId5">
            <a:alphaModFix/>
          </a:blip>
          <a:stretch>
            <a:fillRect/>
          </a:stretch>
        </p:blipFill>
        <p:spPr>
          <a:xfrm>
            <a:off x="1790500" y="1155290"/>
            <a:ext cx="1500050" cy="750025"/>
          </a:xfrm>
          <a:prstGeom prst="rect">
            <a:avLst/>
          </a:prstGeom>
          <a:noFill/>
          <a:ln>
            <a:noFill/>
          </a:ln>
        </p:spPr>
      </p:pic>
      <p:pic>
        <p:nvPicPr>
          <p:cNvPr id="538" name="Google Shape;538;p85"/>
          <p:cNvPicPr preferRelativeResize="0"/>
          <p:nvPr/>
        </p:nvPicPr>
        <p:blipFill>
          <a:blip r:embed="rId6">
            <a:alphaModFix/>
          </a:blip>
          <a:stretch>
            <a:fillRect/>
          </a:stretch>
        </p:blipFill>
        <p:spPr>
          <a:xfrm>
            <a:off x="393702" y="2030991"/>
            <a:ext cx="1160862" cy="183525"/>
          </a:xfrm>
          <a:prstGeom prst="rect">
            <a:avLst/>
          </a:prstGeom>
          <a:noFill/>
          <a:ln>
            <a:noFill/>
          </a:ln>
        </p:spPr>
      </p:pic>
      <p:pic>
        <p:nvPicPr>
          <p:cNvPr id="539" name="Google Shape;539;p85"/>
          <p:cNvPicPr preferRelativeResize="0"/>
          <p:nvPr/>
        </p:nvPicPr>
        <p:blipFill>
          <a:blip r:embed="rId7">
            <a:alphaModFix/>
          </a:blip>
          <a:stretch>
            <a:fillRect/>
          </a:stretch>
        </p:blipFill>
        <p:spPr>
          <a:xfrm>
            <a:off x="1870052" y="1829399"/>
            <a:ext cx="1447800" cy="599817"/>
          </a:xfrm>
          <a:prstGeom prst="rect">
            <a:avLst/>
          </a:prstGeom>
          <a:noFill/>
          <a:ln>
            <a:noFill/>
          </a:ln>
        </p:spPr>
      </p:pic>
      <p:pic>
        <p:nvPicPr>
          <p:cNvPr id="540" name="Google Shape;540;p85"/>
          <p:cNvPicPr preferRelativeResize="0"/>
          <p:nvPr/>
        </p:nvPicPr>
        <p:blipFill rotWithShape="1">
          <a:blip r:embed="rId8">
            <a:alphaModFix/>
          </a:blip>
          <a:srcRect b="16264" l="0" r="0" t="16526"/>
          <a:stretch/>
        </p:blipFill>
        <p:spPr>
          <a:xfrm>
            <a:off x="335450" y="2408809"/>
            <a:ext cx="1277373" cy="482950"/>
          </a:xfrm>
          <a:prstGeom prst="rect">
            <a:avLst/>
          </a:prstGeom>
          <a:noFill/>
          <a:ln>
            <a:noFill/>
          </a:ln>
        </p:spPr>
      </p:pic>
      <p:pic>
        <p:nvPicPr>
          <p:cNvPr id="541" name="Google Shape;541;p85"/>
          <p:cNvPicPr preferRelativeResize="0"/>
          <p:nvPr/>
        </p:nvPicPr>
        <p:blipFill>
          <a:blip r:embed="rId9">
            <a:alphaModFix/>
          </a:blip>
          <a:stretch>
            <a:fillRect/>
          </a:stretch>
        </p:blipFill>
        <p:spPr>
          <a:xfrm>
            <a:off x="1919122" y="2566263"/>
            <a:ext cx="1293903" cy="359425"/>
          </a:xfrm>
          <a:prstGeom prst="rect">
            <a:avLst/>
          </a:prstGeom>
          <a:noFill/>
          <a:ln>
            <a:noFill/>
          </a:ln>
        </p:spPr>
      </p:pic>
      <p:sp>
        <p:nvSpPr>
          <p:cNvPr id="542" name="Google Shape;542;p85"/>
          <p:cNvSpPr/>
          <p:nvPr/>
        </p:nvSpPr>
        <p:spPr>
          <a:xfrm rot="10800000">
            <a:off x="4794318" y="-775"/>
            <a:ext cx="1799700" cy="1167000"/>
          </a:xfrm>
          <a:prstGeom prst="rect">
            <a:avLst/>
          </a:prstGeom>
          <a:solidFill>
            <a:srgbClr val="1EA4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5"/>
          <p:cNvSpPr/>
          <p:nvPr/>
        </p:nvSpPr>
        <p:spPr>
          <a:xfrm rot="10800000">
            <a:off x="7857100" y="-775"/>
            <a:ext cx="1287000" cy="1167000"/>
          </a:xfrm>
          <a:prstGeom prst="rect">
            <a:avLst/>
          </a:prstGeom>
          <a:solidFill>
            <a:srgbClr val="AF4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5"/>
          <p:cNvSpPr txBox="1"/>
          <p:nvPr/>
        </p:nvSpPr>
        <p:spPr>
          <a:xfrm>
            <a:off x="4789553" y="135166"/>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5300+</a:t>
            </a:r>
            <a:endParaRPr b="1" i="0" sz="3900" u="none" cap="none" strike="noStrike">
              <a:solidFill>
                <a:srgbClr val="FFFFFF"/>
              </a:solidFill>
              <a:latin typeface="Montserrat"/>
              <a:ea typeface="Montserrat"/>
              <a:cs typeface="Montserrat"/>
              <a:sym typeface="Montserrat"/>
            </a:endParaRPr>
          </a:p>
        </p:txBody>
      </p:sp>
      <p:sp>
        <p:nvSpPr>
          <p:cNvPr id="545" name="Google Shape;545;p85"/>
          <p:cNvSpPr txBox="1"/>
          <p:nvPr/>
        </p:nvSpPr>
        <p:spPr>
          <a:xfrm>
            <a:off x="5217791"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46" name="Google Shape;546;p85"/>
          <p:cNvSpPr txBox="1"/>
          <p:nvPr/>
        </p:nvSpPr>
        <p:spPr>
          <a:xfrm>
            <a:off x="796683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47</a:t>
            </a:r>
            <a:endParaRPr b="1" i="0" sz="3900" u="none" cap="none" strike="noStrike">
              <a:solidFill>
                <a:srgbClr val="FFFFFF"/>
              </a:solidFill>
              <a:latin typeface="Montserrat"/>
              <a:ea typeface="Montserrat"/>
              <a:cs typeface="Montserrat"/>
              <a:sym typeface="Montserrat"/>
            </a:endParaRPr>
          </a:p>
        </p:txBody>
      </p:sp>
      <p:sp>
        <p:nvSpPr>
          <p:cNvPr id="547" name="Google Shape;547;p85"/>
          <p:cNvSpPr txBox="1"/>
          <p:nvPr/>
        </p:nvSpPr>
        <p:spPr>
          <a:xfrm>
            <a:off x="7999826"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Vendor 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48" name="Google Shape;548;p85"/>
          <p:cNvPicPr preferRelativeResize="0"/>
          <p:nvPr/>
        </p:nvPicPr>
        <p:blipFill>
          <a:blip r:embed="rId10">
            <a:alphaModFix/>
          </a:blip>
          <a:stretch>
            <a:fillRect/>
          </a:stretch>
        </p:blipFill>
        <p:spPr>
          <a:xfrm>
            <a:off x="4897675" y="2028473"/>
            <a:ext cx="830474" cy="301289"/>
          </a:xfrm>
          <a:prstGeom prst="rect">
            <a:avLst/>
          </a:prstGeom>
          <a:noFill/>
          <a:ln>
            <a:noFill/>
          </a:ln>
        </p:spPr>
      </p:pic>
      <p:pic>
        <p:nvPicPr>
          <p:cNvPr id="549" name="Google Shape;549;p85"/>
          <p:cNvPicPr preferRelativeResize="0"/>
          <p:nvPr/>
        </p:nvPicPr>
        <p:blipFill rotWithShape="1">
          <a:blip r:embed="rId11">
            <a:alphaModFix/>
          </a:blip>
          <a:srcRect b="28617" l="0" r="0" t="30727"/>
          <a:stretch/>
        </p:blipFill>
        <p:spPr>
          <a:xfrm>
            <a:off x="6056300" y="2975726"/>
            <a:ext cx="569204" cy="231400"/>
          </a:xfrm>
          <a:prstGeom prst="rect">
            <a:avLst/>
          </a:prstGeom>
          <a:noFill/>
          <a:ln>
            <a:noFill/>
          </a:ln>
        </p:spPr>
      </p:pic>
      <p:pic>
        <p:nvPicPr>
          <p:cNvPr id="550" name="Google Shape;550;p85"/>
          <p:cNvPicPr preferRelativeResize="0"/>
          <p:nvPr/>
        </p:nvPicPr>
        <p:blipFill rotWithShape="1">
          <a:blip r:embed="rId12">
            <a:alphaModFix/>
          </a:blip>
          <a:srcRect b="16442" l="0" r="0" t="13500"/>
          <a:stretch/>
        </p:blipFill>
        <p:spPr>
          <a:xfrm>
            <a:off x="6115399" y="4326554"/>
            <a:ext cx="512675" cy="359196"/>
          </a:xfrm>
          <a:prstGeom prst="rect">
            <a:avLst/>
          </a:prstGeom>
          <a:noFill/>
          <a:ln>
            <a:noFill/>
          </a:ln>
        </p:spPr>
      </p:pic>
      <p:pic>
        <p:nvPicPr>
          <p:cNvPr id="551" name="Google Shape;551;p85"/>
          <p:cNvPicPr preferRelativeResize="0"/>
          <p:nvPr/>
        </p:nvPicPr>
        <p:blipFill>
          <a:blip r:embed="rId13">
            <a:alphaModFix/>
          </a:blip>
          <a:stretch>
            <a:fillRect/>
          </a:stretch>
        </p:blipFill>
        <p:spPr>
          <a:xfrm>
            <a:off x="7190640" y="2996463"/>
            <a:ext cx="688875" cy="189925"/>
          </a:xfrm>
          <a:prstGeom prst="rect">
            <a:avLst/>
          </a:prstGeom>
          <a:noFill/>
          <a:ln>
            <a:noFill/>
          </a:ln>
        </p:spPr>
      </p:pic>
      <p:pic>
        <p:nvPicPr>
          <p:cNvPr id="552" name="Google Shape;552;p85"/>
          <p:cNvPicPr preferRelativeResize="0"/>
          <p:nvPr/>
        </p:nvPicPr>
        <p:blipFill>
          <a:blip r:embed="rId14">
            <a:alphaModFix/>
          </a:blip>
          <a:stretch>
            <a:fillRect/>
          </a:stretch>
        </p:blipFill>
        <p:spPr>
          <a:xfrm>
            <a:off x="4843000" y="2958884"/>
            <a:ext cx="883650" cy="265082"/>
          </a:xfrm>
          <a:prstGeom prst="rect">
            <a:avLst/>
          </a:prstGeom>
          <a:noFill/>
          <a:ln>
            <a:noFill/>
          </a:ln>
        </p:spPr>
      </p:pic>
      <p:pic>
        <p:nvPicPr>
          <p:cNvPr id="553" name="Google Shape;553;p85"/>
          <p:cNvPicPr preferRelativeResize="0"/>
          <p:nvPr/>
        </p:nvPicPr>
        <p:blipFill>
          <a:blip r:embed="rId15">
            <a:alphaModFix/>
          </a:blip>
          <a:stretch>
            <a:fillRect/>
          </a:stretch>
        </p:blipFill>
        <p:spPr>
          <a:xfrm>
            <a:off x="8165075" y="3021019"/>
            <a:ext cx="809072" cy="140813"/>
          </a:xfrm>
          <a:prstGeom prst="rect">
            <a:avLst/>
          </a:prstGeom>
          <a:noFill/>
          <a:ln>
            <a:noFill/>
          </a:ln>
        </p:spPr>
      </p:pic>
      <p:pic>
        <p:nvPicPr>
          <p:cNvPr id="554" name="Google Shape;554;p85"/>
          <p:cNvPicPr preferRelativeResize="0"/>
          <p:nvPr/>
        </p:nvPicPr>
        <p:blipFill>
          <a:blip r:embed="rId16">
            <a:alphaModFix/>
          </a:blip>
          <a:stretch>
            <a:fillRect/>
          </a:stretch>
        </p:blipFill>
        <p:spPr>
          <a:xfrm>
            <a:off x="1995538" y="3537334"/>
            <a:ext cx="1160875" cy="653003"/>
          </a:xfrm>
          <a:prstGeom prst="rect">
            <a:avLst/>
          </a:prstGeom>
          <a:noFill/>
          <a:ln>
            <a:noFill/>
          </a:ln>
        </p:spPr>
      </p:pic>
      <p:pic>
        <p:nvPicPr>
          <p:cNvPr id="555" name="Google Shape;555;p85"/>
          <p:cNvPicPr preferRelativeResize="0"/>
          <p:nvPr/>
        </p:nvPicPr>
        <p:blipFill>
          <a:blip r:embed="rId17">
            <a:alphaModFix/>
          </a:blip>
          <a:stretch>
            <a:fillRect/>
          </a:stretch>
        </p:blipFill>
        <p:spPr>
          <a:xfrm>
            <a:off x="8372113" y="2039318"/>
            <a:ext cx="453837" cy="279598"/>
          </a:xfrm>
          <a:prstGeom prst="rect">
            <a:avLst/>
          </a:prstGeom>
          <a:noFill/>
          <a:ln>
            <a:noFill/>
          </a:ln>
        </p:spPr>
      </p:pic>
      <p:pic>
        <p:nvPicPr>
          <p:cNvPr id="556" name="Google Shape;556;p85"/>
          <p:cNvPicPr preferRelativeResize="0"/>
          <p:nvPr/>
        </p:nvPicPr>
        <p:blipFill>
          <a:blip r:embed="rId18">
            <a:alphaModFix/>
          </a:blip>
          <a:stretch>
            <a:fillRect/>
          </a:stretch>
        </p:blipFill>
        <p:spPr>
          <a:xfrm>
            <a:off x="4958224" y="1659289"/>
            <a:ext cx="726803" cy="163805"/>
          </a:xfrm>
          <a:prstGeom prst="rect">
            <a:avLst/>
          </a:prstGeom>
          <a:noFill/>
          <a:ln>
            <a:noFill/>
          </a:ln>
        </p:spPr>
      </p:pic>
      <p:pic>
        <p:nvPicPr>
          <p:cNvPr id="557" name="Google Shape;557;p85"/>
          <p:cNvPicPr preferRelativeResize="0"/>
          <p:nvPr/>
        </p:nvPicPr>
        <p:blipFill>
          <a:blip r:embed="rId19">
            <a:alphaModFix/>
          </a:blip>
          <a:stretch>
            <a:fillRect/>
          </a:stretch>
        </p:blipFill>
        <p:spPr>
          <a:xfrm>
            <a:off x="3745676" y="2968080"/>
            <a:ext cx="908775" cy="246690"/>
          </a:xfrm>
          <a:prstGeom prst="rect">
            <a:avLst/>
          </a:prstGeom>
          <a:noFill/>
          <a:ln>
            <a:noFill/>
          </a:ln>
        </p:spPr>
      </p:pic>
      <p:pic>
        <p:nvPicPr>
          <p:cNvPr id="558" name="Google Shape;558;p85"/>
          <p:cNvPicPr preferRelativeResize="0"/>
          <p:nvPr/>
        </p:nvPicPr>
        <p:blipFill>
          <a:blip r:embed="rId20">
            <a:alphaModFix/>
          </a:blip>
          <a:stretch>
            <a:fillRect/>
          </a:stretch>
        </p:blipFill>
        <p:spPr>
          <a:xfrm>
            <a:off x="3998851" y="2470850"/>
            <a:ext cx="360547" cy="360525"/>
          </a:xfrm>
          <a:prstGeom prst="rect">
            <a:avLst/>
          </a:prstGeom>
          <a:noFill/>
          <a:ln>
            <a:noFill/>
          </a:ln>
        </p:spPr>
      </p:pic>
      <p:pic>
        <p:nvPicPr>
          <p:cNvPr id="559" name="Google Shape;559;p85"/>
          <p:cNvPicPr preferRelativeResize="0"/>
          <p:nvPr/>
        </p:nvPicPr>
        <p:blipFill rotWithShape="1">
          <a:blip r:embed="rId21">
            <a:alphaModFix/>
          </a:blip>
          <a:srcRect b="27686" l="21060" r="22985" t="20240"/>
          <a:stretch/>
        </p:blipFill>
        <p:spPr>
          <a:xfrm>
            <a:off x="8395100" y="3855021"/>
            <a:ext cx="512675" cy="327451"/>
          </a:xfrm>
          <a:prstGeom prst="rect">
            <a:avLst/>
          </a:prstGeom>
          <a:noFill/>
          <a:ln>
            <a:noFill/>
          </a:ln>
        </p:spPr>
      </p:pic>
      <p:pic>
        <p:nvPicPr>
          <p:cNvPr id="560" name="Google Shape;560;p85"/>
          <p:cNvPicPr preferRelativeResize="0"/>
          <p:nvPr/>
        </p:nvPicPr>
        <p:blipFill>
          <a:blip r:embed="rId22">
            <a:alphaModFix/>
          </a:blip>
          <a:stretch>
            <a:fillRect/>
          </a:stretch>
        </p:blipFill>
        <p:spPr>
          <a:xfrm>
            <a:off x="8225175" y="2470853"/>
            <a:ext cx="688875" cy="360519"/>
          </a:xfrm>
          <a:prstGeom prst="rect">
            <a:avLst/>
          </a:prstGeom>
          <a:noFill/>
          <a:ln>
            <a:noFill/>
          </a:ln>
        </p:spPr>
      </p:pic>
      <p:pic>
        <p:nvPicPr>
          <p:cNvPr id="561" name="Google Shape;561;p85"/>
          <p:cNvPicPr preferRelativeResize="0"/>
          <p:nvPr/>
        </p:nvPicPr>
        <p:blipFill>
          <a:blip r:embed="rId23">
            <a:alphaModFix/>
          </a:blip>
          <a:stretch>
            <a:fillRect/>
          </a:stretch>
        </p:blipFill>
        <p:spPr>
          <a:xfrm>
            <a:off x="7131300" y="4435584"/>
            <a:ext cx="750050" cy="141136"/>
          </a:xfrm>
          <a:prstGeom prst="rect">
            <a:avLst/>
          </a:prstGeom>
          <a:noFill/>
          <a:ln>
            <a:noFill/>
          </a:ln>
        </p:spPr>
      </p:pic>
      <p:pic>
        <p:nvPicPr>
          <p:cNvPr id="562" name="Google Shape;562;p85"/>
          <p:cNvPicPr preferRelativeResize="0"/>
          <p:nvPr/>
        </p:nvPicPr>
        <p:blipFill rotWithShape="1">
          <a:blip r:embed="rId24">
            <a:alphaModFix/>
          </a:blip>
          <a:srcRect b="34897" l="0" r="0" t="22992"/>
          <a:stretch/>
        </p:blipFill>
        <p:spPr>
          <a:xfrm>
            <a:off x="4977552" y="3405411"/>
            <a:ext cx="631300" cy="265844"/>
          </a:xfrm>
          <a:prstGeom prst="rect">
            <a:avLst/>
          </a:prstGeom>
          <a:noFill/>
          <a:ln>
            <a:noFill/>
          </a:ln>
        </p:spPr>
      </p:pic>
      <p:pic>
        <p:nvPicPr>
          <p:cNvPr id="563" name="Google Shape;563;p85"/>
          <p:cNvPicPr preferRelativeResize="0"/>
          <p:nvPr/>
        </p:nvPicPr>
        <p:blipFill rotWithShape="1">
          <a:blip r:embed="rId25">
            <a:alphaModFix/>
          </a:blip>
          <a:srcRect b="31350" l="18921" r="17711" t="29428"/>
          <a:stretch/>
        </p:blipFill>
        <p:spPr>
          <a:xfrm>
            <a:off x="3807101" y="4380966"/>
            <a:ext cx="809075" cy="250372"/>
          </a:xfrm>
          <a:prstGeom prst="rect">
            <a:avLst/>
          </a:prstGeom>
          <a:noFill/>
          <a:ln>
            <a:noFill/>
          </a:ln>
        </p:spPr>
      </p:pic>
      <p:pic>
        <p:nvPicPr>
          <p:cNvPr id="564" name="Google Shape;564;p85"/>
          <p:cNvPicPr preferRelativeResize="0"/>
          <p:nvPr/>
        </p:nvPicPr>
        <p:blipFill>
          <a:blip r:embed="rId26">
            <a:alphaModFix/>
          </a:blip>
          <a:stretch>
            <a:fillRect/>
          </a:stretch>
        </p:blipFill>
        <p:spPr>
          <a:xfrm>
            <a:off x="3891225" y="3222694"/>
            <a:ext cx="631300" cy="631279"/>
          </a:xfrm>
          <a:prstGeom prst="rect">
            <a:avLst/>
          </a:prstGeom>
          <a:noFill/>
          <a:ln>
            <a:noFill/>
          </a:ln>
        </p:spPr>
      </p:pic>
      <p:pic>
        <p:nvPicPr>
          <p:cNvPr id="565" name="Google Shape;565;p85"/>
          <p:cNvPicPr preferRelativeResize="0"/>
          <p:nvPr/>
        </p:nvPicPr>
        <p:blipFill>
          <a:blip r:embed="rId27">
            <a:alphaModFix/>
          </a:blip>
          <a:stretch>
            <a:fillRect/>
          </a:stretch>
        </p:blipFill>
        <p:spPr>
          <a:xfrm>
            <a:off x="5024973" y="4412647"/>
            <a:ext cx="688875" cy="187010"/>
          </a:xfrm>
          <a:prstGeom prst="rect">
            <a:avLst/>
          </a:prstGeom>
          <a:noFill/>
          <a:ln>
            <a:noFill/>
          </a:ln>
        </p:spPr>
      </p:pic>
      <p:pic>
        <p:nvPicPr>
          <p:cNvPr id="566" name="Google Shape;566;p85"/>
          <p:cNvPicPr preferRelativeResize="0"/>
          <p:nvPr/>
        </p:nvPicPr>
        <p:blipFill>
          <a:blip r:embed="rId28">
            <a:alphaModFix/>
          </a:blip>
          <a:stretch>
            <a:fillRect/>
          </a:stretch>
        </p:blipFill>
        <p:spPr>
          <a:xfrm>
            <a:off x="2008728" y="3136217"/>
            <a:ext cx="1160875" cy="359422"/>
          </a:xfrm>
          <a:prstGeom prst="rect">
            <a:avLst/>
          </a:prstGeom>
          <a:noFill/>
          <a:ln>
            <a:noFill/>
          </a:ln>
        </p:spPr>
      </p:pic>
      <p:pic>
        <p:nvPicPr>
          <p:cNvPr id="567" name="Google Shape;567;p85"/>
          <p:cNvPicPr preferRelativeResize="0"/>
          <p:nvPr/>
        </p:nvPicPr>
        <p:blipFill>
          <a:blip r:embed="rId29">
            <a:alphaModFix/>
          </a:blip>
          <a:stretch>
            <a:fillRect/>
          </a:stretch>
        </p:blipFill>
        <p:spPr>
          <a:xfrm>
            <a:off x="7219424" y="2475981"/>
            <a:ext cx="631300" cy="350264"/>
          </a:xfrm>
          <a:prstGeom prst="rect">
            <a:avLst/>
          </a:prstGeom>
          <a:noFill/>
          <a:ln>
            <a:noFill/>
          </a:ln>
        </p:spPr>
      </p:pic>
      <p:pic>
        <p:nvPicPr>
          <p:cNvPr id="568" name="Google Shape;568;p85"/>
          <p:cNvPicPr preferRelativeResize="0"/>
          <p:nvPr/>
        </p:nvPicPr>
        <p:blipFill>
          <a:blip r:embed="rId30">
            <a:alphaModFix/>
          </a:blip>
          <a:stretch>
            <a:fillRect/>
          </a:stretch>
        </p:blipFill>
        <p:spPr>
          <a:xfrm>
            <a:off x="7838700" y="1642841"/>
            <a:ext cx="1160873" cy="196700"/>
          </a:xfrm>
          <a:prstGeom prst="rect">
            <a:avLst/>
          </a:prstGeom>
          <a:noFill/>
          <a:ln>
            <a:noFill/>
          </a:ln>
        </p:spPr>
      </p:pic>
      <p:pic>
        <p:nvPicPr>
          <p:cNvPr id="569" name="Google Shape;569;p85"/>
          <p:cNvPicPr preferRelativeResize="0"/>
          <p:nvPr/>
        </p:nvPicPr>
        <p:blipFill>
          <a:blip r:embed="rId31">
            <a:alphaModFix/>
          </a:blip>
          <a:stretch>
            <a:fillRect/>
          </a:stretch>
        </p:blipFill>
        <p:spPr>
          <a:xfrm>
            <a:off x="6021723" y="2123283"/>
            <a:ext cx="750050" cy="111669"/>
          </a:xfrm>
          <a:prstGeom prst="rect">
            <a:avLst/>
          </a:prstGeom>
          <a:noFill/>
          <a:ln>
            <a:noFill/>
          </a:ln>
        </p:spPr>
      </p:pic>
      <p:pic>
        <p:nvPicPr>
          <p:cNvPr id="570" name="Google Shape;570;p85"/>
          <p:cNvPicPr preferRelativeResize="0"/>
          <p:nvPr/>
        </p:nvPicPr>
        <p:blipFill>
          <a:blip r:embed="rId32">
            <a:alphaModFix/>
          </a:blip>
          <a:stretch>
            <a:fillRect/>
          </a:stretch>
        </p:blipFill>
        <p:spPr>
          <a:xfrm>
            <a:off x="8268600" y="3360603"/>
            <a:ext cx="726800" cy="355461"/>
          </a:xfrm>
          <a:prstGeom prst="rect">
            <a:avLst/>
          </a:prstGeom>
          <a:noFill/>
          <a:ln>
            <a:noFill/>
          </a:ln>
        </p:spPr>
      </p:pic>
      <p:pic>
        <p:nvPicPr>
          <p:cNvPr id="571" name="Google Shape;571;p85"/>
          <p:cNvPicPr preferRelativeResize="0"/>
          <p:nvPr/>
        </p:nvPicPr>
        <p:blipFill>
          <a:blip r:embed="rId33">
            <a:alphaModFix/>
          </a:blip>
          <a:stretch>
            <a:fillRect/>
          </a:stretch>
        </p:blipFill>
        <p:spPr>
          <a:xfrm>
            <a:off x="5985501" y="3939624"/>
            <a:ext cx="830476" cy="158245"/>
          </a:xfrm>
          <a:prstGeom prst="rect">
            <a:avLst/>
          </a:prstGeom>
          <a:noFill/>
          <a:ln>
            <a:noFill/>
          </a:ln>
        </p:spPr>
      </p:pic>
      <p:pic>
        <p:nvPicPr>
          <p:cNvPr id="572" name="Google Shape;572;p85"/>
          <p:cNvPicPr preferRelativeResize="0"/>
          <p:nvPr/>
        </p:nvPicPr>
        <p:blipFill>
          <a:blip r:embed="rId34">
            <a:alphaModFix/>
          </a:blip>
          <a:stretch>
            <a:fillRect/>
          </a:stretch>
        </p:blipFill>
        <p:spPr>
          <a:xfrm>
            <a:off x="3819630" y="1638348"/>
            <a:ext cx="688875" cy="205686"/>
          </a:xfrm>
          <a:prstGeom prst="rect">
            <a:avLst/>
          </a:prstGeom>
          <a:noFill/>
          <a:ln>
            <a:noFill/>
          </a:ln>
        </p:spPr>
      </p:pic>
      <p:pic>
        <p:nvPicPr>
          <p:cNvPr id="573" name="Google Shape;573;p85"/>
          <p:cNvPicPr preferRelativeResize="0"/>
          <p:nvPr/>
        </p:nvPicPr>
        <p:blipFill>
          <a:blip r:embed="rId35">
            <a:alphaModFix/>
          </a:blip>
          <a:stretch>
            <a:fillRect/>
          </a:stretch>
        </p:blipFill>
        <p:spPr>
          <a:xfrm>
            <a:off x="5876538" y="1595887"/>
            <a:ext cx="1074299" cy="290609"/>
          </a:xfrm>
          <a:prstGeom prst="rect">
            <a:avLst/>
          </a:prstGeom>
          <a:noFill/>
          <a:ln>
            <a:noFill/>
          </a:ln>
        </p:spPr>
      </p:pic>
      <p:pic>
        <p:nvPicPr>
          <p:cNvPr id="574" name="Google Shape;574;p85"/>
          <p:cNvPicPr preferRelativeResize="0"/>
          <p:nvPr/>
        </p:nvPicPr>
        <p:blipFill>
          <a:blip r:embed="rId36">
            <a:alphaModFix/>
          </a:blip>
          <a:stretch>
            <a:fillRect/>
          </a:stretch>
        </p:blipFill>
        <p:spPr>
          <a:xfrm>
            <a:off x="5985500" y="3430946"/>
            <a:ext cx="1160875" cy="214775"/>
          </a:xfrm>
          <a:prstGeom prst="rect">
            <a:avLst/>
          </a:prstGeom>
          <a:noFill/>
          <a:ln>
            <a:noFill/>
          </a:ln>
        </p:spPr>
      </p:pic>
      <p:pic>
        <p:nvPicPr>
          <p:cNvPr id="575" name="Google Shape;575;p85"/>
          <p:cNvPicPr preferRelativeResize="0"/>
          <p:nvPr/>
        </p:nvPicPr>
        <p:blipFill>
          <a:blip r:embed="rId37">
            <a:alphaModFix/>
          </a:blip>
          <a:stretch>
            <a:fillRect/>
          </a:stretch>
        </p:blipFill>
        <p:spPr>
          <a:xfrm>
            <a:off x="7063800" y="3903056"/>
            <a:ext cx="889950" cy="231380"/>
          </a:xfrm>
          <a:prstGeom prst="rect">
            <a:avLst/>
          </a:prstGeom>
          <a:noFill/>
          <a:ln>
            <a:noFill/>
          </a:ln>
        </p:spPr>
      </p:pic>
      <p:pic>
        <p:nvPicPr>
          <p:cNvPr id="576" name="Google Shape;576;p85"/>
          <p:cNvPicPr preferRelativeResize="0"/>
          <p:nvPr/>
        </p:nvPicPr>
        <p:blipFill>
          <a:blip r:embed="rId38">
            <a:alphaModFix/>
          </a:blip>
          <a:stretch>
            <a:fillRect/>
          </a:stretch>
        </p:blipFill>
        <p:spPr>
          <a:xfrm>
            <a:off x="8187575" y="4392787"/>
            <a:ext cx="809075" cy="226730"/>
          </a:xfrm>
          <a:prstGeom prst="rect">
            <a:avLst/>
          </a:prstGeom>
          <a:noFill/>
          <a:ln>
            <a:noFill/>
          </a:ln>
        </p:spPr>
      </p:pic>
      <p:pic>
        <p:nvPicPr>
          <p:cNvPr id="577" name="Google Shape;577;p85"/>
          <p:cNvPicPr preferRelativeResize="0"/>
          <p:nvPr/>
        </p:nvPicPr>
        <p:blipFill>
          <a:blip r:embed="rId39">
            <a:alphaModFix/>
          </a:blip>
          <a:stretch>
            <a:fillRect/>
          </a:stretch>
        </p:blipFill>
        <p:spPr>
          <a:xfrm>
            <a:off x="3796400" y="2003430"/>
            <a:ext cx="688875" cy="351374"/>
          </a:xfrm>
          <a:prstGeom prst="rect">
            <a:avLst/>
          </a:prstGeom>
          <a:noFill/>
          <a:ln>
            <a:noFill/>
          </a:ln>
        </p:spPr>
      </p:pic>
      <p:pic>
        <p:nvPicPr>
          <p:cNvPr id="578" name="Google Shape;578;p85"/>
          <p:cNvPicPr preferRelativeResize="0"/>
          <p:nvPr/>
        </p:nvPicPr>
        <p:blipFill>
          <a:blip r:embed="rId40">
            <a:alphaModFix/>
          </a:blip>
          <a:stretch>
            <a:fillRect/>
          </a:stretch>
        </p:blipFill>
        <p:spPr>
          <a:xfrm>
            <a:off x="5005975" y="2511794"/>
            <a:ext cx="631300" cy="278638"/>
          </a:xfrm>
          <a:prstGeom prst="rect">
            <a:avLst/>
          </a:prstGeom>
          <a:noFill/>
          <a:ln>
            <a:noFill/>
          </a:ln>
        </p:spPr>
      </p:pic>
      <p:pic>
        <p:nvPicPr>
          <p:cNvPr id="579" name="Google Shape;579;p85"/>
          <p:cNvPicPr preferRelativeResize="0"/>
          <p:nvPr/>
        </p:nvPicPr>
        <p:blipFill>
          <a:blip r:embed="rId41">
            <a:alphaModFix/>
          </a:blip>
          <a:stretch>
            <a:fillRect/>
          </a:stretch>
        </p:blipFill>
        <p:spPr>
          <a:xfrm>
            <a:off x="7181675" y="3361855"/>
            <a:ext cx="688875" cy="352956"/>
          </a:xfrm>
          <a:prstGeom prst="rect">
            <a:avLst/>
          </a:prstGeom>
          <a:noFill/>
          <a:ln>
            <a:noFill/>
          </a:ln>
        </p:spPr>
      </p:pic>
      <p:pic>
        <p:nvPicPr>
          <p:cNvPr id="580" name="Google Shape;580;p85"/>
          <p:cNvPicPr preferRelativeResize="0"/>
          <p:nvPr/>
        </p:nvPicPr>
        <p:blipFill>
          <a:blip r:embed="rId42">
            <a:alphaModFix/>
          </a:blip>
          <a:stretch>
            <a:fillRect/>
          </a:stretch>
        </p:blipFill>
        <p:spPr>
          <a:xfrm>
            <a:off x="7164337" y="2039322"/>
            <a:ext cx="688874" cy="279590"/>
          </a:xfrm>
          <a:prstGeom prst="rect">
            <a:avLst/>
          </a:prstGeom>
          <a:noFill/>
          <a:ln>
            <a:noFill/>
          </a:ln>
        </p:spPr>
      </p:pic>
      <p:pic>
        <p:nvPicPr>
          <p:cNvPr id="581" name="Google Shape;581;p85"/>
          <p:cNvPicPr preferRelativeResize="0"/>
          <p:nvPr/>
        </p:nvPicPr>
        <p:blipFill>
          <a:blip r:embed="rId43">
            <a:alphaModFix/>
          </a:blip>
          <a:stretch>
            <a:fillRect/>
          </a:stretch>
        </p:blipFill>
        <p:spPr>
          <a:xfrm>
            <a:off x="329350" y="3721484"/>
            <a:ext cx="1341670" cy="284700"/>
          </a:xfrm>
          <a:prstGeom prst="rect">
            <a:avLst/>
          </a:prstGeom>
          <a:noFill/>
          <a:ln>
            <a:noFill/>
          </a:ln>
        </p:spPr>
      </p:pic>
      <p:sp>
        <p:nvSpPr>
          <p:cNvPr id="582" name="Google Shape;582;p85"/>
          <p:cNvSpPr/>
          <p:nvPr/>
        </p:nvSpPr>
        <p:spPr>
          <a:xfrm rot="10800000">
            <a:off x="2993351" y="-7472"/>
            <a:ext cx="1799700" cy="1167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5"/>
          <p:cNvSpPr txBox="1"/>
          <p:nvPr/>
        </p:nvSpPr>
        <p:spPr>
          <a:xfrm>
            <a:off x="3094116" y="153991"/>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1000+</a:t>
            </a:r>
            <a:endParaRPr b="1" i="0" sz="3900" u="none" cap="none" strike="noStrike">
              <a:solidFill>
                <a:srgbClr val="FFFFFF"/>
              </a:solidFill>
              <a:latin typeface="Montserrat"/>
              <a:ea typeface="Montserrat"/>
              <a:cs typeface="Montserrat"/>
              <a:sym typeface="Montserrat"/>
            </a:endParaRPr>
          </a:p>
        </p:txBody>
      </p:sp>
      <p:sp>
        <p:nvSpPr>
          <p:cNvPr id="584" name="Google Shape;584;p85"/>
          <p:cNvSpPr txBox="1"/>
          <p:nvPr/>
        </p:nvSpPr>
        <p:spPr>
          <a:xfrm>
            <a:off x="3433854"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Certifications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85" name="Google Shape;585;p85"/>
          <p:cNvPicPr preferRelativeResize="0"/>
          <p:nvPr/>
        </p:nvPicPr>
        <p:blipFill>
          <a:blip r:embed="rId44">
            <a:alphaModFix/>
          </a:blip>
          <a:stretch>
            <a:fillRect/>
          </a:stretch>
        </p:blipFill>
        <p:spPr>
          <a:xfrm>
            <a:off x="962675" y="4265333"/>
            <a:ext cx="1447800" cy="189592"/>
          </a:xfrm>
          <a:prstGeom prst="rect">
            <a:avLst/>
          </a:prstGeom>
          <a:noFill/>
          <a:ln>
            <a:noFill/>
          </a:ln>
        </p:spPr>
      </p:pic>
      <p:pic>
        <p:nvPicPr>
          <p:cNvPr id="586" name="Google Shape;586;p85"/>
          <p:cNvPicPr preferRelativeResize="0"/>
          <p:nvPr/>
        </p:nvPicPr>
        <p:blipFill rotWithShape="1">
          <a:blip r:embed="rId45">
            <a:alphaModFix/>
          </a:blip>
          <a:srcRect b="24094" l="6845" r="6061" t="21868"/>
          <a:stretch/>
        </p:blipFill>
        <p:spPr>
          <a:xfrm>
            <a:off x="5996200" y="2529579"/>
            <a:ext cx="830474" cy="243067"/>
          </a:xfrm>
          <a:prstGeom prst="rect">
            <a:avLst/>
          </a:prstGeom>
          <a:noFill/>
          <a:ln>
            <a:noFill/>
          </a:ln>
        </p:spPr>
      </p:pic>
      <p:pic>
        <p:nvPicPr>
          <p:cNvPr id="587" name="Google Shape;587;p85"/>
          <p:cNvPicPr preferRelativeResize="0"/>
          <p:nvPr/>
        </p:nvPicPr>
        <p:blipFill>
          <a:blip r:embed="rId46">
            <a:alphaModFix/>
          </a:blip>
          <a:stretch>
            <a:fillRect/>
          </a:stretch>
        </p:blipFill>
        <p:spPr>
          <a:xfrm>
            <a:off x="3807099" y="3896077"/>
            <a:ext cx="809073" cy="245338"/>
          </a:xfrm>
          <a:prstGeom prst="rect">
            <a:avLst/>
          </a:prstGeom>
          <a:noFill/>
          <a:ln>
            <a:noFill/>
          </a:ln>
        </p:spPr>
      </p:pic>
      <p:pic>
        <p:nvPicPr>
          <p:cNvPr id="588" name="Google Shape;588;p85"/>
          <p:cNvPicPr preferRelativeResize="0"/>
          <p:nvPr/>
        </p:nvPicPr>
        <p:blipFill>
          <a:blip r:embed="rId47">
            <a:alphaModFix/>
          </a:blip>
          <a:stretch>
            <a:fillRect/>
          </a:stretch>
        </p:blipFill>
        <p:spPr>
          <a:xfrm>
            <a:off x="5198948" y="3873221"/>
            <a:ext cx="340933" cy="291050"/>
          </a:xfrm>
          <a:prstGeom prst="rect">
            <a:avLst/>
          </a:prstGeom>
          <a:noFill/>
          <a:ln>
            <a:noFill/>
          </a:ln>
        </p:spPr>
      </p:pic>
      <p:pic>
        <p:nvPicPr>
          <p:cNvPr id="589" name="Google Shape;589;p85"/>
          <p:cNvPicPr preferRelativeResize="0"/>
          <p:nvPr/>
        </p:nvPicPr>
        <p:blipFill>
          <a:blip r:embed="rId48">
            <a:alphaModFix/>
          </a:blip>
          <a:stretch>
            <a:fillRect/>
          </a:stretch>
        </p:blipFill>
        <p:spPr>
          <a:xfrm>
            <a:off x="7193124" y="1600018"/>
            <a:ext cx="569201" cy="282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595" name="Google Shape;595;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596" name="Google Shape;596;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97" name="Google Shape;597;p86"/>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598" name="Google Shape;598;p86"/>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599" name="Google Shape;599;p86"/>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7"/>
          <p:cNvSpPr txBox="1"/>
          <p:nvPr>
            <p:ph type="title"/>
          </p:nvPr>
        </p:nvSpPr>
        <p:spPr>
          <a:xfrm>
            <a:off x="49925" y="35225"/>
            <a:ext cx="3209400" cy="20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FinOpsverse</a:t>
            </a:r>
            <a:endParaRPr/>
          </a:p>
        </p:txBody>
      </p:sp>
      <p:sp>
        <p:nvSpPr>
          <p:cNvPr id="605" name="Google Shape;60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87"/>
          <p:cNvSpPr/>
          <p:nvPr/>
        </p:nvSpPr>
        <p:spPr>
          <a:xfrm>
            <a:off x="3644599" y="972275"/>
            <a:ext cx="3209400" cy="3209400"/>
          </a:xfrm>
          <a:prstGeom prst="ellipse">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FinOps.org</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Framework</a:t>
            </a:r>
            <a:endParaRPr sz="1600">
              <a:solidFill>
                <a:schemeClr val="lt1"/>
              </a:solidFill>
            </a:endParaRPr>
          </a:p>
        </p:txBody>
      </p:sp>
      <p:sp>
        <p:nvSpPr>
          <p:cNvPr id="607" name="Google Shape;607;p87"/>
          <p:cNvSpPr/>
          <p:nvPr/>
        </p:nvSpPr>
        <p:spPr>
          <a:xfrm>
            <a:off x="6232476" y="880229"/>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Training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&amp; Certification</a:t>
            </a:r>
            <a:endParaRPr b="1" sz="1200">
              <a:solidFill>
                <a:schemeClr val="lt1"/>
              </a:solidFill>
              <a:latin typeface="Roboto"/>
              <a:ea typeface="Roboto"/>
              <a:cs typeface="Roboto"/>
              <a:sym typeface="Roboto"/>
            </a:endParaRPr>
          </a:p>
        </p:txBody>
      </p:sp>
      <p:sp>
        <p:nvSpPr>
          <p:cNvPr id="608" name="Google Shape;608;p87"/>
          <p:cNvSpPr/>
          <p:nvPr/>
        </p:nvSpPr>
        <p:spPr>
          <a:xfrm>
            <a:off x="2523725" y="1817494"/>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Vendor</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Certification</a:t>
            </a:r>
            <a:endParaRPr sz="1600"/>
          </a:p>
        </p:txBody>
      </p:sp>
      <p:grpSp>
        <p:nvGrpSpPr>
          <p:cNvPr id="609" name="Google Shape;609;p87"/>
          <p:cNvGrpSpPr/>
          <p:nvPr/>
        </p:nvGrpSpPr>
        <p:grpSpPr>
          <a:xfrm>
            <a:off x="4800763" y="35228"/>
            <a:ext cx="1506579" cy="1506579"/>
            <a:chOff x="3171644" y="2223016"/>
            <a:chExt cx="2440200" cy="2440200"/>
          </a:xfrm>
        </p:grpSpPr>
        <p:sp>
          <p:nvSpPr>
            <p:cNvPr id="610" name="Google Shape;610;p87"/>
            <p:cNvSpPr/>
            <p:nvPr/>
          </p:nvSpPr>
          <p:spPr>
            <a:xfrm>
              <a:off x="3171644" y="2223016"/>
              <a:ext cx="2440200" cy="24402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11" name="Google Shape;611;p87"/>
            <p:cNvSpPr txBox="1"/>
            <p:nvPr/>
          </p:nvSpPr>
          <p:spPr>
            <a:xfrm>
              <a:off x="3460400" y="2822525"/>
              <a:ext cx="1862700" cy="1163400"/>
            </a:xfrm>
            <a:prstGeom prst="rect">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Summits</a:t>
              </a:r>
              <a:endParaRPr>
                <a:solidFill>
                  <a:srgbClr val="FFFFFF"/>
                </a:solidFill>
                <a:latin typeface="Roboto"/>
                <a:ea typeface="Roboto"/>
                <a:cs typeface="Roboto"/>
                <a:sym typeface="Roboto"/>
              </a:endParaRPr>
            </a:p>
          </p:txBody>
        </p:sp>
      </p:grpSp>
      <p:sp>
        <p:nvSpPr>
          <p:cNvPr id="612" name="Google Shape;612;p87"/>
          <p:cNvSpPr/>
          <p:nvPr/>
        </p:nvSpPr>
        <p:spPr>
          <a:xfrm>
            <a:off x="6307434" y="2509432"/>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Working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Groups</a:t>
            </a:r>
            <a:endParaRPr sz="1200">
              <a:solidFill>
                <a:schemeClr val="lt1"/>
              </a:solidFill>
              <a:latin typeface="Roboto"/>
              <a:ea typeface="Roboto"/>
              <a:cs typeface="Roboto"/>
              <a:sym typeface="Roboto"/>
            </a:endParaRPr>
          </a:p>
        </p:txBody>
      </p:sp>
      <p:sp>
        <p:nvSpPr>
          <p:cNvPr id="613" name="Google Shape;613;p87"/>
          <p:cNvSpPr/>
          <p:nvPr/>
        </p:nvSpPr>
        <p:spPr>
          <a:xfrm>
            <a:off x="3367686" y="3154115"/>
            <a:ext cx="1557000" cy="155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State of </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FinOps</a:t>
            </a:r>
            <a:endParaRPr b="1" sz="1200">
              <a:solidFill>
                <a:schemeClr val="lt1"/>
              </a:solidFill>
              <a:latin typeface="Roboto"/>
              <a:ea typeface="Roboto"/>
              <a:cs typeface="Roboto"/>
              <a:sym typeface="Roboto"/>
            </a:endParaRPr>
          </a:p>
        </p:txBody>
      </p:sp>
      <p:sp>
        <p:nvSpPr>
          <p:cNvPr id="614" name="Google Shape;614;p87"/>
          <p:cNvSpPr/>
          <p:nvPr/>
        </p:nvSpPr>
        <p:spPr>
          <a:xfrm>
            <a:off x="3259336" y="450283"/>
            <a:ext cx="1473600" cy="1473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Slack</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Community</a:t>
            </a:r>
            <a:endParaRPr b="1" sz="1200">
              <a:solidFill>
                <a:schemeClr val="lt1"/>
              </a:solidFill>
              <a:latin typeface="Roboto"/>
              <a:ea typeface="Roboto"/>
              <a:cs typeface="Roboto"/>
              <a:sym typeface="Roboto"/>
            </a:endParaRPr>
          </a:p>
        </p:txBody>
      </p:sp>
      <p:sp>
        <p:nvSpPr>
          <p:cNvPr id="615" name="Google Shape;615;p87"/>
          <p:cNvSpPr/>
          <p:nvPr/>
        </p:nvSpPr>
        <p:spPr>
          <a:xfrm>
            <a:off x="4964685" y="3556112"/>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Regional</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Meetups</a:t>
            </a:r>
            <a:endParaRPr b="1" sz="12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621" name="Google Shape;621;p88"/>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622" name="Google Shape;622;p88"/>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628" name="Google Shape;628;p89"/>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629" name="Google Shape;629;p89"/>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630" name="Google Shape;630;p89"/>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631" name="Google Shape;631;p89"/>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632" name="Google Shape;632;p89">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633" name="Google Shape;633;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4" name="Google Shape;634;p89"/>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635" name="Google Shape;635;p89"/>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636" name="Google Shape;636;p89"/>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637" name="Google Shape;637;p89"/>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4678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FinOps Governing Board is made up of practitioners, clouds, and technology leaders who drive strategy</a:t>
            </a:r>
            <a:endParaRPr/>
          </a:p>
        </p:txBody>
      </p:sp>
      <p:pic>
        <p:nvPicPr>
          <p:cNvPr id="643" name="Google Shape;643;p90"/>
          <p:cNvPicPr preferRelativeResize="0"/>
          <p:nvPr/>
        </p:nvPicPr>
        <p:blipFill>
          <a:blip r:embed="rId3">
            <a:alphaModFix/>
          </a:blip>
          <a:stretch>
            <a:fillRect/>
          </a:stretch>
        </p:blipFill>
        <p:spPr>
          <a:xfrm>
            <a:off x="3529475" y="3050299"/>
            <a:ext cx="973700" cy="973721"/>
          </a:xfrm>
          <a:prstGeom prst="rect">
            <a:avLst/>
          </a:prstGeom>
          <a:noFill/>
          <a:ln>
            <a:noFill/>
          </a:ln>
        </p:spPr>
      </p:pic>
      <p:pic>
        <p:nvPicPr>
          <p:cNvPr id="644" name="Google Shape;644;p90"/>
          <p:cNvPicPr preferRelativeResize="0"/>
          <p:nvPr/>
        </p:nvPicPr>
        <p:blipFill>
          <a:blip r:embed="rId4">
            <a:alphaModFix/>
          </a:blip>
          <a:stretch>
            <a:fillRect/>
          </a:stretch>
        </p:blipFill>
        <p:spPr>
          <a:xfrm>
            <a:off x="1419950" y="3050299"/>
            <a:ext cx="949000" cy="949000"/>
          </a:xfrm>
          <a:prstGeom prst="rect">
            <a:avLst/>
          </a:prstGeom>
          <a:noFill/>
          <a:ln>
            <a:noFill/>
          </a:ln>
        </p:spPr>
      </p:pic>
      <p:pic>
        <p:nvPicPr>
          <p:cNvPr id="645" name="Google Shape;645;p90"/>
          <p:cNvPicPr preferRelativeResize="0"/>
          <p:nvPr/>
        </p:nvPicPr>
        <p:blipFill>
          <a:blip r:embed="rId5">
            <a:alphaModFix/>
          </a:blip>
          <a:stretch>
            <a:fillRect/>
          </a:stretch>
        </p:blipFill>
        <p:spPr>
          <a:xfrm>
            <a:off x="1419949" y="1455426"/>
            <a:ext cx="949000" cy="949000"/>
          </a:xfrm>
          <a:prstGeom prst="rect">
            <a:avLst/>
          </a:prstGeom>
          <a:noFill/>
          <a:ln>
            <a:noFill/>
          </a:ln>
        </p:spPr>
      </p:pic>
      <p:pic>
        <p:nvPicPr>
          <p:cNvPr id="646" name="Google Shape;646;p90"/>
          <p:cNvPicPr preferRelativeResize="0"/>
          <p:nvPr/>
        </p:nvPicPr>
        <p:blipFill>
          <a:blip r:embed="rId6">
            <a:alphaModFix/>
          </a:blip>
          <a:stretch>
            <a:fillRect/>
          </a:stretch>
        </p:blipFill>
        <p:spPr>
          <a:xfrm>
            <a:off x="330125" y="1455425"/>
            <a:ext cx="973700" cy="973700"/>
          </a:xfrm>
          <a:prstGeom prst="rect">
            <a:avLst/>
          </a:prstGeom>
          <a:noFill/>
          <a:ln>
            <a:noFill/>
          </a:ln>
        </p:spPr>
      </p:pic>
      <p:sp>
        <p:nvSpPr>
          <p:cNvPr id="647" name="Google Shape;647;p90"/>
          <p:cNvSpPr txBox="1"/>
          <p:nvPr/>
        </p:nvSpPr>
        <p:spPr>
          <a:xfrm>
            <a:off x="330474" y="2358446"/>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Jennifer Hays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Fidelity Investments</a:t>
            </a:r>
            <a:endParaRPr sz="800">
              <a:solidFill>
                <a:schemeClr val="lt1"/>
              </a:solidFill>
              <a:latin typeface="Roboto"/>
              <a:ea typeface="Roboto"/>
              <a:cs typeface="Roboto"/>
              <a:sym typeface="Roboto"/>
            </a:endParaRPr>
          </a:p>
        </p:txBody>
      </p:sp>
      <p:sp>
        <p:nvSpPr>
          <p:cNvPr id="648" name="Google Shape;648;p90"/>
          <p:cNvSpPr txBox="1"/>
          <p:nvPr/>
        </p:nvSpPr>
        <p:spPr>
          <a:xfrm>
            <a:off x="1419950"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Abuna Demoz</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pic>
        <p:nvPicPr>
          <p:cNvPr id="649" name="Google Shape;649;p90"/>
          <p:cNvPicPr preferRelativeResize="0"/>
          <p:nvPr/>
        </p:nvPicPr>
        <p:blipFill>
          <a:blip r:embed="rId7">
            <a:alphaModFix/>
          </a:blip>
          <a:stretch>
            <a:fillRect/>
          </a:stretch>
        </p:blipFill>
        <p:spPr>
          <a:xfrm>
            <a:off x="5626688" y="1455400"/>
            <a:ext cx="949001" cy="948843"/>
          </a:xfrm>
          <a:prstGeom prst="rect">
            <a:avLst/>
          </a:prstGeom>
          <a:noFill/>
          <a:ln>
            <a:noFill/>
          </a:ln>
        </p:spPr>
      </p:pic>
      <p:sp>
        <p:nvSpPr>
          <p:cNvPr id="650" name="Google Shape;650;p90"/>
          <p:cNvSpPr txBox="1"/>
          <p:nvPr/>
        </p:nvSpPr>
        <p:spPr>
          <a:xfrm>
            <a:off x="5627525"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Miles Ward</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51" name="Google Shape;651;p90"/>
          <p:cNvPicPr preferRelativeResize="0"/>
          <p:nvPr/>
        </p:nvPicPr>
        <p:blipFill>
          <a:blip r:embed="rId8">
            <a:alphaModFix/>
          </a:blip>
          <a:stretch>
            <a:fillRect/>
          </a:stretch>
        </p:blipFill>
        <p:spPr>
          <a:xfrm>
            <a:off x="6703675" y="1455425"/>
            <a:ext cx="973700" cy="973671"/>
          </a:xfrm>
          <a:prstGeom prst="rect">
            <a:avLst/>
          </a:prstGeom>
          <a:noFill/>
          <a:ln>
            <a:noFill/>
          </a:ln>
        </p:spPr>
      </p:pic>
      <p:sp>
        <p:nvSpPr>
          <p:cNvPr id="652" name="Google Shape;652;p90"/>
          <p:cNvSpPr txBox="1"/>
          <p:nvPr/>
        </p:nvSpPr>
        <p:spPr>
          <a:xfrm>
            <a:off x="6698400" y="2358449"/>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Rakinder Sembhi</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Deloitte</a:t>
            </a:r>
            <a:endParaRPr sz="800">
              <a:solidFill>
                <a:schemeClr val="lt1"/>
              </a:solidFill>
              <a:latin typeface="Roboto"/>
              <a:ea typeface="Roboto"/>
              <a:cs typeface="Roboto"/>
              <a:sym typeface="Roboto"/>
            </a:endParaRPr>
          </a:p>
        </p:txBody>
      </p:sp>
      <p:pic>
        <p:nvPicPr>
          <p:cNvPr id="653" name="Google Shape;653;p90"/>
          <p:cNvPicPr preferRelativeResize="0"/>
          <p:nvPr/>
        </p:nvPicPr>
        <p:blipFill>
          <a:blip r:embed="rId9">
            <a:alphaModFix/>
          </a:blip>
          <a:stretch>
            <a:fillRect/>
          </a:stretch>
        </p:blipFill>
        <p:spPr>
          <a:xfrm>
            <a:off x="2484624" y="1455426"/>
            <a:ext cx="949000" cy="949000"/>
          </a:xfrm>
          <a:prstGeom prst="rect">
            <a:avLst/>
          </a:prstGeom>
          <a:noFill/>
          <a:ln>
            <a:noFill/>
          </a:ln>
        </p:spPr>
      </p:pic>
      <p:sp>
        <p:nvSpPr>
          <p:cNvPr id="654" name="Google Shape;654;p90"/>
          <p:cNvSpPr txBox="1"/>
          <p:nvPr/>
        </p:nvSpPr>
        <p:spPr>
          <a:xfrm>
            <a:off x="2484625" y="2358446"/>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55" name="Google Shape;655;p90"/>
          <p:cNvPicPr preferRelativeResize="0"/>
          <p:nvPr/>
        </p:nvPicPr>
        <p:blipFill>
          <a:blip r:embed="rId10">
            <a:alphaModFix/>
          </a:blip>
          <a:stretch>
            <a:fillRect/>
          </a:stretch>
        </p:blipFill>
        <p:spPr>
          <a:xfrm>
            <a:off x="331974" y="3050299"/>
            <a:ext cx="973700" cy="973700"/>
          </a:xfrm>
          <a:prstGeom prst="rect">
            <a:avLst/>
          </a:prstGeom>
          <a:noFill/>
          <a:ln>
            <a:noFill/>
          </a:ln>
        </p:spPr>
      </p:pic>
      <p:sp>
        <p:nvSpPr>
          <p:cNvPr id="656" name="Google Shape;656;p90"/>
          <p:cNvSpPr txBox="1"/>
          <p:nvPr/>
        </p:nvSpPr>
        <p:spPr>
          <a:xfrm>
            <a:off x="330125" y="3950871"/>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Eisenstein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Accenture</a:t>
            </a:r>
            <a:endParaRPr sz="800">
              <a:solidFill>
                <a:schemeClr val="lt1"/>
              </a:solidFill>
              <a:latin typeface="Roboto"/>
              <a:ea typeface="Roboto"/>
              <a:cs typeface="Roboto"/>
              <a:sym typeface="Roboto"/>
            </a:endParaRPr>
          </a:p>
        </p:txBody>
      </p:sp>
      <p:sp>
        <p:nvSpPr>
          <p:cNvPr id="657" name="Google Shape;657;p90"/>
          <p:cNvSpPr txBox="1"/>
          <p:nvPr/>
        </p:nvSpPr>
        <p:spPr>
          <a:xfrm>
            <a:off x="1419950" y="3950872"/>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Michael Kearns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Virtasant</a:t>
            </a:r>
            <a:endParaRPr sz="800">
              <a:solidFill>
                <a:schemeClr val="lt1"/>
              </a:solidFill>
              <a:latin typeface="Roboto"/>
              <a:ea typeface="Roboto"/>
              <a:cs typeface="Roboto"/>
              <a:sym typeface="Roboto"/>
            </a:endParaRPr>
          </a:p>
        </p:txBody>
      </p:sp>
      <p:pic>
        <p:nvPicPr>
          <p:cNvPr id="658" name="Google Shape;658;p90"/>
          <p:cNvPicPr preferRelativeResize="0"/>
          <p:nvPr/>
        </p:nvPicPr>
        <p:blipFill>
          <a:blip r:embed="rId11">
            <a:alphaModFix/>
          </a:blip>
          <a:stretch>
            <a:fillRect/>
          </a:stretch>
        </p:blipFill>
        <p:spPr>
          <a:xfrm>
            <a:off x="4592500" y="1455425"/>
            <a:ext cx="906196" cy="949000"/>
          </a:xfrm>
          <a:prstGeom prst="rect">
            <a:avLst/>
          </a:prstGeom>
          <a:noFill/>
          <a:ln>
            <a:noFill/>
          </a:ln>
        </p:spPr>
      </p:pic>
      <p:pic>
        <p:nvPicPr>
          <p:cNvPr id="659" name="Google Shape;659;p90"/>
          <p:cNvPicPr preferRelativeResize="0"/>
          <p:nvPr/>
        </p:nvPicPr>
        <p:blipFill>
          <a:blip r:embed="rId12">
            <a:alphaModFix/>
          </a:blip>
          <a:stretch>
            <a:fillRect/>
          </a:stretch>
        </p:blipFill>
        <p:spPr>
          <a:xfrm>
            <a:off x="3529487" y="1455426"/>
            <a:ext cx="949000" cy="949000"/>
          </a:xfrm>
          <a:prstGeom prst="rect">
            <a:avLst/>
          </a:prstGeom>
          <a:noFill/>
          <a:ln>
            <a:noFill/>
          </a:ln>
        </p:spPr>
      </p:pic>
      <p:sp>
        <p:nvSpPr>
          <p:cNvPr id="660" name="Google Shape;660;p90"/>
          <p:cNvSpPr txBox="1"/>
          <p:nvPr/>
        </p:nvSpPr>
        <p:spPr>
          <a:xfrm>
            <a:off x="3529475" y="2358451"/>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Scott Linn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Chevron</a:t>
            </a:r>
            <a:endParaRPr sz="800">
              <a:solidFill>
                <a:schemeClr val="lt1"/>
              </a:solidFill>
              <a:latin typeface="Roboto"/>
              <a:ea typeface="Roboto"/>
              <a:cs typeface="Roboto"/>
              <a:sym typeface="Roboto"/>
            </a:endParaRPr>
          </a:p>
        </p:txBody>
      </p:sp>
      <p:sp>
        <p:nvSpPr>
          <p:cNvPr id="661" name="Google Shape;661;p90"/>
          <p:cNvSpPr txBox="1"/>
          <p:nvPr/>
        </p:nvSpPr>
        <p:spPr>
          <a:xfrm>
            <a:off x="4599250" y="2358452"/>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Natalie Daley</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HSBC</a:t>
            </a:r>
            <a:endParaRPr sz="800">
              <a:solidFill>
                <a:schemeClr val="lt1"/>
              </a:solidFill>
              <a:latin typeface="Roboto"/>
              <a:ea typeface="Roboto"/>
              <a:cs typeface="Roboto"/>
              <a:sym typeface="Roboto"/>
            </a:endParaRPr>
          </a:p>
        </p:txBody>
      </p:sp>
      <p:pic>
        <p:nvPicPr>
          <p:cNvPr id="662" name="Google Shape;662;p90"/>
          <p:cNvPicPr preferRelativeResize="0"/>
          <p:nvPr/>
        </p:nvPicPr>
        <p:blipFill>
          <a:blip r:embed="rId13">
            <a:alphaModFix/>
          </a:blip>
          <a:stretch>
            <a:fillRect/>
          </a:stretch>
        </p:blipFill>
        <p:spPr>
          <a:xfrm>
            <a:off x="7805350" y="1455425"/>
            <a:ext cx="973800" cy="973800"/>
          </a:xfrm>
          <a:prstGeom prst="rect">
            <a:avLst/>
          </a:prstGeom>
          <a:noFill/>
          <a:ln>
            <a:noFill/>
          </a:ln>
        </p:spPr>
      </p:pic>
      <p:sp>
        <p:nvSpPr>
          <p:cNvPr id="663" name="Google Shape;663;p90"/>
          <p:cNvSpPr txBox="1"/>
          <p:nvPr/>
        </p:nvSpPr>
        <p:spPr>
          <a:xfrm>
            <a:off x="7804625" y="2358450"/>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Deb MacCallum</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VMware Cloudhealth</a:t>
            </a:r>
            <a:endParaRPr sz="800">
              <a:solidFill>
                <a:schemeClr val="lt1"/>
              </a:solidFill>
              <a:latin typeface="Roboto"/>
              <a:ea typeface="Roboto"/>
              <a:cs typeface="Roboto"/>
              <a:sym typeface="Roboto"/>
            </a:endParaRPr>
          </a:p>
        </p:txBody>
      </p:sp>
      <p:sp>
        <p:nvSpPr>
          <p:cNvPr id="664" name="Google Shape;664;p90"/>
          <p:cNvSpPr/>
          <p:nvPr/>
        </p:nvSpPr>
        <p:spPr>
          <a:xfrm>
            <a:off x="235500" y="1400275"/>
            <a:ext cx="722400" cy="2205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ource Sans Pro SemiBold"/>
                <a:ea typeface="Source Sans Pro SemiBold"/>
                <a:cs typeface="Source Sans Pro SemiBold"/>
                <a:sym typeface="Source Sans Pro SemiBold"/>
              </a:rPr>
              <a:t>Chair</a:t>
            </a:r>
            <a:endParaRPr sz="1200">
              <a:solidFill>
                <a:srgbClr val="FFFFFF"/>
              </a:solidFill>
              <a:latin typeface="Source Sans Pro SemiBold"/>
              <a:ea typeface="Source Sans Pro SemiBold"/>
              <a:cs typeface="Source Sans Pro SemiBold"/>
              <a:sym typeface="Source Sans Pro SemiBold"/>
            </a:endParaRPr>
          </a:p>
        </p:txBody>
      </p:sp>
      <p:pic>
        <p:nvPicPr>
          <p:cNvPr id="665" name="Google Shape;665;p90"/>
          <p:cNvPicPr preferRelativeResize="0"/>
          <p:nvPr/>
        </p:nvPicPr>
        <p:blipFill>
          <a:blip r:embed="rId14">
            <a:alphaModFix/>
          </a:blip>
          <a:stretch>
            <a:fillRect/>
          </a:stretch>
        </p:blipFill>
        <p:spPr>
          <a:xfrm>
            <a:off x="2483225" y="3050300"/>
            <a:ext cx="973700" cy="973674"/>
          </a:xfrm>
          <a:prstGeom prst="rect">
            <a:avLst/>
          </a:prstGeom>
          <a:noFill/>
          <a:ln>
            <a:noFill/>
          </a:ln>
        </p:spPr>
      </p:pic>
      <p:sp>
        <p:nvSpPr>
          <p:cNvPr id="666" name="Google Shape;666;p90"/>
          <p:cNvSpPr txBox="1"/>
          <p:nvPr/>
        </p:nvSpPr>
        <p:spPr>
          <a:xfrm>
            <a:off x="2483225"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750">
                <a:solidFill>
                  <a:schemeClr val="lt1"/>
                </a:solidFill>
                <a:latin typeface="Roboto"/>
                <a:ea typeface="Roboto"/>
                <a:cs typeface="Roboto"/>
                <a:sym typeface="Roboto"/>
              </a:rPr>
              <a:t>Eugene Khvostov</a:t>
            </a:r>
            <a:endParaRPr b="1" sz="750">
              <a:solidFill>
                <a:schemeClr val="lt1"/>
              </a:solidFill>
              <a:latin typeface="Roboto"/>
              <a:ea typeface="Roboto"/>
              <a:cs typeface="Roboto"/>
              <a:sym typeface="Roboto"/>
            </a:endParaRPr>
          </a:p>
          <a:p>
            <a:pPr indent="0" lvl="0" marL="0" rtl="0" algn="ctr">
              <a:spcBef>
                <a:spcPts val="0"/>
              </a:spcBef>
              <a:spcAft>
                <a:spcPts val="0"/>
              </a:spcAft>
              <a:buNone/>
            </a:pPr>
            <a:r>
              <a:rPr lang="en" sz="750">
                <a:solidFill>
                  <a:schemeClr val="lt1"/>
                </a:solidFill>
                <a:latin typeface="Roboto"/>
                <a:ea typeface="Roboto"/>
                <a:cs typeface="Roboto"/>
                <a:sym typeface="Roboto"/>
              </a:rPr>
              <a:t>Apptio Cloudability</a:t>
            </a:r>
            <a:endParaRPr sz="750">
              <a:solidFill>
                <a:schemeClr val="lt1"/>
              </a:solidFill>
              <a:latin typeface="Roboto"/>
              <a:ea typeface="Roboto"/>
              <a:cs typeface="Roboto"/>
              <a:sym typeface="Roboto"/>
            </a:endParaRPr>
          </a:p>
        </p:txBody>
      </p:sp>
      <p:sp>
        <p:nvSpPr>
          <p:cNvPr id="667" name="Google Shape;667;p90"/>
          <p:cNvSpPr txBox="1"/>
          <p:nvPr/>
        </p:nvSpPr>
        <p:spPr>
          <a:xfrm>
            <a:off x="3529475" y="3950876"/>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Fernando Herrara</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 IBM Nordcloud</a:t>
            </a:r>
            <a:endParaRPr sz="800">
              <a:solidFill>
                <a:schemeClr val="lt1"/>
              </a:solidFill>
              <a:latin typeface="Roboto"/>
              <a:ea typeface="Roboto"/>
              <a:cs typeface="Roboto"/>
              <a:sym typeface="Roboto"/>
            </a:endParaRPr>
          </a:p>
        </p:txBody>
      </p:sp>
      <p:pic>
        <p:nvPicPr>
          <p:cNvPr id="668" name="Google Shape;668;p90"/>
          <p:cNvPicPr preferRelativeResize="0"/>
          <p:nvPr/>
        </p:nvPicPr>
        <p:blipFill>
          <a:blip r:embed="rId15">
            <a:alphaModFix/>
          </a:blip>
          <a:stretch>
            <a:fillRect/>
          </a:stretch>
        </p:blipFill>
        <p:spPr>
          <a:xfrm>
            <a:off x="4600625" y="3050299"/>
            <a:ext cx="948900" cy="948922"/>
          </a:xfrm>
          <a:prstGeom prst="rect">
            <a:avLst/>
          </a:prstGeom>
          <a:noFill/>
          <a:ln>
            <a:noFill/>
          </a:ln>
        </p:spPr>
      </p:pic>
      <p:sp>
        <p:nvSpPr>
          <p:cNvPr id="669" name="Google Shape;669;p90"/>
          <p:cNvSpPr txBox="1"/>
          <p:nvPr/>
        </p:nvSpPr>
        <p:spPr>
          <a:xfrm>
            <a:off x="4600625" y="3950871"/>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Bailey Caldwell</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McKinsey</a:t>
            </a:r>
            <a:endParaRPr sz="800">
              <a:solidFill>
                <a:schemeClr val="lt1"/>
              </a:solidFill>
              <a:latin typeface="Roboto"/>
              <a:ea typeface="Roboto"/>
              <a:cs typeface="Roboto"/>
              <a:sym typeface="Roboto"/>
            </a:endParaRPr>
          </a:p>
        </p:txBody>
      </p:sp>
      <p:pic>
        <p:nvPicPr>
          <p:cNvPr id="670" name="Google Shape;670;p90"/>
          <p:cNvPicPr preferRelativeResize="0"/>
          <p:nvPr/>
        </p:nvPicPr>
        <p:blipFill>
          <a:blip r:embed="rId16">
            <a:alphaModFix/>
          </a:blip>
          <a:stretch>
            <a:fillRect/>
          </a:stretch>
        </p:blipFill>
        <p:spPr>
          <a:xfrm>
            <a:off x="6718025" y="3050300"/>
            <a:ext cx="973700" cy="973700"/>
          </a:xfrm>
          <a:prstGeom prst="rect">
            <a:avLst/>
          </a:prstGeom>
          <a:noFill/>
          <a:ln>
            <a:noFill/>
          </a:ln>
        </p:spPr>
      </p:pic>
      <p:sp>
        <p:nvSpPr>
          <p:cNvPr id="671" name="Google Shape;671;p90"/>
          <p:cNvSpPr txBox="1"/>
          <p:nvPr/>
        </p:nvSpPr>
        <p:spPr>
          <a:xfrm>
            <a:off x="6714100"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Darrel Sackett</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SoftwareONE</a:t>
            </a:r>
            <a:endParaRPr sz="800">
              <a:solidFill>
                <a:schemeClr val="lt1"/>
              </a:solidFill>
              <a:latin typeface="Roboto"/>
              <a:ea typeface="Roboto"/>
              <a:cs typeface="Roboto"/>
              <a:sym typeface="Roboto"/>
            </a:endParaRPr>
          </a:p>
        </p:txBody>
      </p:sp>
      <p:pic>
        <p:nvPicPr>
          <p:cNvPr id="672" name="Google Shape;672;p90"/>
          <p:cNvPicPr preferRelativeResize="0"/>
          <p:nvPr/>
        </p:nvPicPr>
        <p:blipFill>
          <a:blip r:embed="rId17">
            <a:alphaModFix/>
          </a:blip>
          <a:stretch>
            <a:fillRect/>
          </a:stretch>
        </p:blipFill>
        <p:spPr>
          <a:xfrm>
            <a:off x="5604275" y="3050300"/>
            <a:ext cx="973800" cy="973800"/>
          </a:xfrm>
          <a:prstGeom prst="rect">
            <a:avLst/>
          </a:prstGeom>
          <a:noFill/>
          <a:ln>
            <a:noFill/>
          </a:ln>
        </p:spPr>
      </p:pic>
      <p:sp>
        <p:nvSpPr>
          <p:cNvPr id="673" name="Google Shape;673;p90"/>
          <p:cNvSpPr txBox="1"/>
          <p:nvPr/>
        </p:nvSpPr>
        <p:spPr>
          <a:xfrm>
            <a:off x="5604275" y="3950871"/>
            <a:ext cx="10176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Mark Shan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Tencent</a:t>
            </a:r>
            <a:endParaRPr sz="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91"/>
          <p:cNvPicPr preferRelativeResize="0"/>
          <p:nvPr/>
        </p:nvPicPr>
        <p:blipFill>
          <a:blip r:embed="rId3">
            <a:alphaModFix/>
          </a:blip>
          <a:stretch>
            <a:fillRect/>
          </a:stretch>
        </p:blipFill>
        <p:spPr>
          <a:xfrm>
            <a:off x="3161574" y="2817299"/>
            <a:ext cx="1188900" cy="1188900"/>
          </a:xfrm>
          <a:prstGeom prst="rect">
            <a:avLst/>
          </a:prstGeom>
          <a:noFill/>
          <a:ln>
            <a:noFill/>
          </a:ln>
        </p:spPr>
      </p:pic>
      <p:sp>
        <p:nvSpPr>
          <p:cNvPr id="679" name="Google Shape;679;p91"/>
          <p:cNvSpPr txBox="1"/>
          <p:nvPr/>
        </p:nvSpPr>
        <p:spPr>
          <a:xfrm>
            <a:off x="211575" y="360475"/>
            <a:ext cx="8520600" cy="572700"/>
          </a:xfrm>
          <a:prstGeom prst="rect">
            <a:avLst/>
          </a:prstGeom>
          <a:noFill/>
          <a:ln>
            <a:noFill/>
          </a:ln>
        </p:spPr>
        <p:txBody>
          <a:bodyPr anchorCtr="0" anchor="ctr" bIns="91425" lIns="91425" spcFirstLastPara="1" rIns="91425" wrap="square" tIns="91425">
            <a:normAutofit fontScale="92500" lnSpcReduction="10000"/>
          </a:bodyPr>
          <a:lstStyle/>
          <a:p>
            <a:pPr indent="0" lvl="0" marL="0" rtl="0" algn="l">
              <a:spcBef>
                <a:spcPts val="0"/>
              </a:spcBef>
              <a:spcAft>
                <a:spcPts val="0"/>
              </a:spcAft>
              <a:buNone/>
            </a:pPr>
            <a:r>
              <a:rPr b="1" lang="en" sz="2800">
                <a:solidFill>
                  <a:srgbClr val="2F3F4E"/>
                </a:solidFill>
                <a:latin typeface="IBM Plex Sans"/>
                <a:ea typeface="IBM Plex Sans"/>
                <a:cs typeface="IBM Plex Sans"/>
                <a:sym typeface="IBM Plex Sans"/>
              </a:rPr>
              <a:t>The Technical Advisory Council drives best practices</a:t>
            </a:r>
            <a:endParaRPr b="1" sz="2800">
              <a:solidFill>
                <a:srgbClr val="2F3F4E"/>
              </a:solidFill>
              <a:latin typeface="IBM Plex Sans"/>
              <a:ea typeface="IBM Plex Sans"/>
              <a:cs typeface="IBM Plex Sans"/>
              <a:sym typeface="IBM Plex Sans"/>
            </a:endParaRPr>
          </a:p>
        </p:txBody>
      </p:sp>
      <p:pic>
        <p:nvPicPr>
          <p:cNvPr id="680" name="Google Shape;680;p91"/>
          <p:cNvPicPr preferRelativeResize="0"/>
          <p:nvPr/>
        </p:nvPicPr>
        <p:blipFill>
          <a:blip r:embed="rId4">
            <a:alphaModFix/>
          </a:blip>
          <a:stretch>
            <a:fillRect/>
          </a:stretch>
        </p:blipFill>
        <p:spPr>
          <a:xfrm>
            <a:off x="607977" y="2822774"/>
            <a:ext cx="1188900" cy="1188900"/>
          </a:xfrm>
          <a:prstGeom prst="rect">
            <a:avLst/>
          </a:prstGeom>
          <a:noFill/>
          <a:ln>
            <a:noFill/>
          </a:ln>
        </p:spPr>
      </p:pic>
      <p:pic>
        <p:nvPicPr>
          <p:cNvPr id="681" name="Google Shape;681;p91"/>
          <p:cNvPicPr preferRelativeResize="0"/>
          <p:nvPr/>
        </p:nvPicPr>
        <p:blipFill>
          <a:blip r:embed="rId5">
            <a:alphaModFix/>
          </a:blip>
          <a:stretch>
            <a:fillRect/>
          </a:stretch>
        </p:blipFill>
        <p:spPr>
          <a:xfrm>
            <a:off x="1884775" y="2817300"/>
            <a:ext cx="1188900" cy="1188900"/>
          </a:xfrm>
          <a:prstGeom prst="rect">
            <a:avLst/>
          </a:prstGeom>
          <a:noFill/>
          <a:ln>
            <a:noFill/>
          </a:ln>
        </p:spPr>
      </p:pic>
      <p:pic>
        <p:nvPicPr>
          <p:cNvPr id="682" name="Google Shape;682;p91"/>
          <p:cNvPicPr preferRelativeResize="0"/>
          <p:nvPr/>
        </p:nvPicPr>
        <p:blipFill>
          <a:blip r:embed="rId6">
            <a:alphaModFix/>
          </a:blip>
          <a:stretch>
            <a:fillRect/>
          </a:stretch>
        </p:blipFill>
        <p:spPr>
          <a:xfrm>
            <a:off x="4438378" y="2817297"/>
            <a:ext cx="1188900" cy="1188880"/>
          </a:xfrm>
          <a:prstGeom prst="rect">
            <a:avLst/>
          </a:prstGeom>
          <a:noFill/>
          <a:ln>
            <a:noFill/>
          </a:ln>
        </p:spPr>
      </p:pic>
      <p:sp>
        <p:nvSpPr>
          <p:cNvPr id="683" name="Google Shape;683;p91"/>
          <p:cNvSpPr txBox="1"/>
          <p:nvPr/>
        </p:nvSpPr>
        <p:spPr>
          <a:xfrm>
            <a:off x="607976"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Amitai Rottem</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sp>
        <p:nvSpPr>
          <p:cNvPr id="684" name="Google Shape;684;p91"/>
          <p:cNvSpPr txBox="1"/>
          <p:nvPr/>
        </p:nvSpPr>
        <p:spPr>
          <a:xfrm>
            <a:off x="31615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Jeremy Ung</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Apptio Cloudability</a:t>
            </a:r>
            <a:endParaRPr sz="800">
              <a:solidFill>
                <a:schemeClr val="lt1"/>
              </a:solidFill>
              <a:latin typeface="Roboto"/>
              <a:ea typeface="Roboto"/>
              <a:cs typeface="Roboto"/>
              <a:sym typeface="Roboto"/>
            </a:endParaRPr>
          </a:p>
        </p:txBody>
      </p:sp>
      <p:sp>
        <p:nvSpPr>
          <p:cNvPr id="685" name="Google Shape;685;p91"/>
          <p:cNvSpPr txBox="1"/>
          <p:nvPr/>
        </p:nvSpPr>
        <p:spPr>
          <a:xfrm>
            <a:off x="4438373" y="3897950"/>
            <a:ext cx="12111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Antoine Lagier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FinOps.world</a:t>
            </a:r>
            <a:endParaRPr sz="800">
              <a:solidFill>
                <a:schemeClr val="lt1"/>
              </a:solidFill>
              <a:latin typeface="Roboto"/>
              <a:ea typeface="Roboto"/>
              <a:cs typeface="Roboto"/>
              <a:sym typeface="Roboto"/>
            </a:endParaRPr>
          </a:p>
        </p:txBody>
      </p:sp>
      <p:sp>
        <p:nvSpPr>
          <p:cNvPr id="686" name="Google Shape;686;p91"/>
          <p:cNvSpPr txBox="1"/>
          <p:nvPr/>
        </p:nvSpPr>
        <p:spPr>
          <a:xfrm>
            <a:off x="18847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Rich Hoyer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87" name="Google Shape;687;p91"/>
          <p:cNvPicPr preferRelativeResize="0"/>
          <p:nvPr/>
        </p:nvPicPr>
        <p:blipFill>
          <a:blip r:embed="rId7">
            <a:alphaModFix/>
          </a:blip>
          <a:stretch>
            <a:fillRect/>
          </a:stretch>
        </p:blipFill>
        <p:spPr>
          <a:xfrm>
            <a:off x="607978" y="1124650"/>
            <a:ext cx="1188894" cy="1188875"/>
          </a:xfrm>
          <a:prstGeom prst="rect">
            <a:avLst/>
          </a:prstGeom>
          <a:noFill/>
          <a:ln>
            <a:noFill/>
          </a:ln>
        </p:spPr>
      </p:pic>
      <p:sp>
        <p:nvSpPr>
          <p:cNvPr id="688" name="Google Shape;688;p91"/>
          <p:cNvSpPr txBox="1"/>
          <p:nvPr/>
        </p:nvSpPr>
        <p:spPr>
          <a:xfrm>
            <a:off x="607976" y="23018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89" name="Google Shape;689;p91"/>
          <p:cNvPicPr preferRelativeResize="0"/>
          <p:nvPr/>
        </p:nvPicPr>
        <p:blipFill>
          <a:blip r:embed="rId8">
            <a:alphaModFix/>
          </a:blip>
          <a:stretch>
            <a:fillRect/>
          </a:stretch>
        </p:blipFill>
        <p:spPr>
          <a:xfrm>
            <a:off x="5715173" y="1147832"/>
            <a:ext cx="1188900" cy="1188879"/>
          </a:xfrm>
          <a:prstGeom prst="rect">
            <a:avLst/>
          </a:prstGeom>
          <a:noFill/>
          <a:ln>
            <a:noFill/>
          </a:ln>
        </p:spPr>
      </p:pic>
      <p:sp>
        <p:nvSpPr>
          <p:cNvPr id="690" name="Google Shape;690;p91"/>
          <p:cNvSpPr txBox="1"/>
          <p:nvPr/>
        </p:nvSpPr>
        <p:spPr>
          <a:xfrm>
            <a:off x="5715176" y="23003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Anders Hagman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Spotify</a:t>
            </a:r>
            <a:endParaRPr sz="800">
              <a:solidFill>
                <a:schemeClr val="lt1"/>
              </a:solidFill>
              <a:latin typeface="Roboto"/>
              <a:ea typeface="Roboto"/>
              <a:cs typeface="Roboto"/>
              <a:sym typeface="Roboto"/>
            </a:endParaRPr>
          </a:p>
        </p:txBody>
      </p:sp>
      <p:pic>
        <p:nvPicPr>
          <p:cNvPr id="691" name="Google Shape;691;p91"/>
          <p:cNvPicPr preferRelativeResize="0"/>
          <p:nvPr/>
        </p:nvPicPr>
        <p:blipFill>
          <a:blip r:embed="rId9">
            <a:alphaModFix/>
          </a:blip>
          <a:stretch>
            <a:fillRect/>
          </a:stretch>
        </p:blipFill>
        <p:spPr>
          <a:xfrm>
            <a:off x="7005108" y="1158150"/>
            <a:ext cx="1188900" cy="1188900"/>
          </a:xfrm>
          <a:prstGeom prst="rect">
            <a:avLst/>
          </a:prstGeom>
          <a:noFill/>
          <a:ln>
            <a:noFill/>
          </a:ln>
        </p:spPr>
      </p:pic>
      <p:sp>
        <p:nvSpPr>
          <p:cNvPr id="692" name="Google Shape;692;p91"/>
          <p:cNvSpPr txBox="1"/>
          <p:nvPr/>
        </p:nvSpPr>
        <p:spPr>
          <a:xfrm>
            <a:off x="7005108" y="23050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John McLoughlin</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Cloudhealth VMware</a:t>
            </a:r>
            <a:endParaRPr sz="800">
              <a:solidFill>
                <a:schemeClr val="lt1"/>
              </a:solidFill>
              <a:latin typeface="Roboto"/>
              <a:ea typeface="Roboto"/>
              <a:cs typeface="Roboto"/>
              <a:sym typeface="Roboto"/>
            </a:endParaRPr>
          </a:p>
        </p:txBody>
      </p:sp>
      <p:sp>
        <p:nvSpPr>
          <p:cNvPr id="693" name="Google Shape;693;p91"/>
          <p:cNvSpPr/>
          <p:nvPr/>
        </p:nvSpPr>
        <p:spPr>
          <a:xfrm>
            <a:off x="668775" y="1009375"/>
            <a:ext cx="6771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Chair</a:t>
            </a:r>
            <a:endParaRPr sz="1000">
              <a:solidFill>
                <a:srgbClr val="FFFFFF"/>
              </a:solidFill>
              <a:latin typeface="Source Sans Pro SemiBold"/>
              <a:ea typeface="Source Sans Pro SemiBold"/>
              <a:cs typeface="Source Sans Pro SemiBold"/>
              <a:sym typeface="Source Sans Pro SemiBold"/>
            </a:endParaRPr>
          </a:p>
        </p:txBody>
      </p:sp>
      <p:pic>
        <p:nvPicPr>
          <p:cNvPr descr="Profile photo of Melvin Brown II" id="694" name="Google Shape;694;p91"/>
          <p:cNvPicPr preferRelativeResize="0"/>
          <p:nvPr/>
        </p:nvPicPr>
        <p:blipFill>
          <a:blip r:embed="rId10">
            <a:alphaModFix/>
          </a:blip>
          <a:stretch>
            <a:fillRect/>
          </a:stretch>
        </p:blipFill>
        <p:spPr>
          <a:xfrm>
            <a:off x="3161577" y="1136998"/>
            <a:ext cx="1188900" cy="1188879"/>
          </a:xfrm>
          <a:prstGeom prst="rect">
            <a:avLst/>
          </a:prstGeom>
          <a:noFill/>
          <a:ln>
            <a:noFill/>
          </a:ln>
        </p:spPr>
      </p:pic>
      <p:sp>
        <p:nvSpPr>
          <p:cNvPr id="695" name="Google Shape;695;p91"/>
          <p:cNvSpPr txBox="1"/>
          <p:nvPr/>
        </p:nvSpPr>
        <p:spPr>
          <a:xfrm>
            <a:off x="3161575" y="22987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Melvin Brown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US Gov OPM</a:t>
            </a:r>
            <a:endParaRPr sz="800">
              <a:solidFill>
                <a:schemeClr val="lt1"/>
              </a:solidFill>
              <a:latin typeface="Roboto"/>
              <a:ea typeface="Roboto"/>
              <a:cs typeface="Roboto"/>
              <a:sym typeface="Roboto"/>
            </a:endParaRPr>
          </a:p>
        </p:txBody>
      </p:sp>
      <p:pic>
        <p:nvPicPr>
          <p:cNvPr id="696" name="Google Shape;696;p91"/>
          <p:cNvPicPr preferRelativeResize="0"/>
          <p:nvPr/>
        </p:nvPicPr>
        <p:blipFill rotWithShape="1">
          <a:blip r:embed="rId11">
            <a:alphaModFix/>
          </a:blip>
          <a:srcRect b="0" l="5389" r="5389" t="0"/>
          <a:stretch/>
        </p:blipFill>
        <p:spPr>
          <a:xfrm>
            <a:off x="5715175" y="2789400"/>
            <a:ext cx="1188901" cy="1188900"/>
          </a:xfrm>
          <a:prstGeom prst="rect">
            <a:avLst/>
          </a:prstGeom>
          <a:noFill/>
          <a:ln>
            <a:noFill/>
          </a:ln>
        </p:spPr>
      </p:pic>
      <p:sp>
        <p:nvSpPr>
          <p:cNvPr id="697" name="Google Shape;697;p91"/>
          <p:cNvSpPr/>
          <p:nvPr/>
        </p:nvSpPr>
        <p:spPr>
          <a:xfrm>
            <a:off x="5759239" y="2891161"/>
            <a:ext cx="548700" cy="2352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Open</a:t>
            </a:r>
            <a:endParaRPr sz="1200">
              <a:solidFill>
                <a:schemeClr val="lt1"/>
              </a:solidFill>
              <a:latin typeface="Source Sans Pro SemiBold"/>
              <a:ea typeface="Source Sans Pro SemiBold"/>
              <a:cs typeface="Source Sans Pro SemiBold"/>
              <a:sym typeface="Source Sans Pro SemiBold"/>
            </a:endParaRPr>
          </a:p>
        </p:txBody>
      </p:sp>
      <p:sp>
        <p:nvSpPr>
          <p:cNvPr id="698" name="Google Shape;698;p91"/>
          <p:cNvSpPr txBox="1"/>
          <p:nvPr/>
        </p:nvSpPr>
        <p:spPr>
          <a:xfrm>
            <a:off x="5935600" y="4346050"/>
            <a:ext cx="2892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Source Sans Pro"/>
                <a:ea typeface="Source Sans Pro"/>
                <a:cs typeface="Source Sans Pro"/>
                <a:sym typeface="Source Sans Pro"/>
              </a:rPr>
              <a:t>Next Elections Slated for Q1</a:t>
            </a:r>
            <a:endParaRPr i="1">
              <a:latin typeface="Source Sans Pro"/>
              <a:ea typeface="Source Sans Pro"/>
              <a:cs typeface="Source Sans Pro"/>
              <a:sym typeface="Source Sans Pro"/>
            </a:endParaRPr>
          </a:p>
        </p:txBody>
      </p:sp>
      <p:pic>
        <p:nvPicPr>
          <p:cNvPr id="699" name="Google Shape;699;p91"/>
          <p:cNvPicPr preferRelativeResize="0"/>
          <p:nvPr/>
        </p:nvPicPr>
        <p:blipFill>
          <a:blip r:embed="rId12">
            <a:alphaModFix/>
          </a:blip>
          <a:stretch>
            <a:fillRect/>
          </a:stretch>
        </p:blipFill>
        <p:spPr>
          <a:xfrm>
            <a:off x="1884776" y="1136997"/>
            <a:ext cx="1188900" cy="1188881"/>
          </a:xfrm>
          <a:prstGeom prst="rect">
            <a:avLst/>
          </a:prstGeom>
          <a:noFill/>
          <a:ln>
            <a:noFill/>
          </a:ln>
        </p:spPr>
      </p:pic>
      <p:sp>
        <p:nvSpPr>
          <p:cNvPr id="700" name="Google Shape;700;p91"/>
          <p:cNvSpPr txBox="1"/>
          <p:nvPr/>
        </p:nvSpPr>
        <p:spPr>
          <a:xfrm>
            <a:off x="1884774" y="230501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Vas Markanastasakis</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FinOps Foundation</a:t>
            </a:r>
            <a:endParaRPr sz="800">
              <a:solidFill>
                <a:schemeClr val="lt1"/>
              </a:solidFill>
              <a:latin typeface="Roboto"/>
              <a:ea typeface="Roboto"/>
              <a:cs typeface="Roboto"/>
              <a:sym typeface="Roboto"/>
            </a:endParaRPr>
          </a:p>
        </p:txBody>
      </p:sp>
      <p:sp>
        <p:nvSpPr>
          <p:cNvPr id="701" name="Google Shape;701;p91"/>
          <p:cNvSpPr/>
          <p:nvPr/>
        </p:nvSpPr>
        <p:spPr>
          <a:xfrm>
            <a:off x="1982425" y="1009375"/>
            <a:ext cx="8289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TAC Liaison</a:t>
            </a:r>
            <a:endParaRPr sz="1000">
              <a:solidFill>
                <a:srgbClr val="FFFFFF"/>
              </a:solidFill>
              <a:latin typeface="Source Sans Pro SemiBold"/>
              <a:ea typeface="Source Sans Pro SemiBold"/>
              <a:cs typeface="Source Sans Pro SemiBold"/>
              <a:sym typeface="Source Sans Pro SemiBold"/>
            </a:endParaRPr>
          </a:p>
        </p:txBody>
      </p:sp>
      <p:pic>
        <p:nvPicPr>
          <p:cNvPr id="702" name="Google Shape;702;p91"/>
          <p:cNvPicPr preferRelativeResize="0"/>
          <p:nvPr/>
        </p:nvPicPr>
        <p:blipFill>
          <a:blip r:embed="rId13">
            <a:alphaModFix/>
          </a:blip>
          <a:stretch>
            <a:fillRect/>
          </a:stretch>
        </p:blipFill>
        <p:spPr>
          <a:xfrm>
            <a:off x="4433230" y="1140884"/>
            <a:ext cx="1188900" cy="1188900"/>
          </a:xfrm>
          <a:prstGeom prst="rect">
            <a:avLst/>
          </a:prstGeom>
          <a:noFill/>
          <a:ln>
            <a:noFill/>
          </a:ln>
        </p:spPr>
      </p:pic>
      <p:sp>
        <p:nvSpPr>
          <p:cNvPr id="703" name="Google Shape;703;p91"/>
          <p:cNvSpPr txBox="1"/>
          <p:nvPr/>
        </p:nvSpPr>
        <p:spPr>
          <a:xfrm>
            <a:off x="4438376" y="229876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Riley Jenkins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DOMO</a:t>
            </a:r>
            <a:endParaRPr sz="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7"/>
          <p:cNvSpPr txBox="1"/>
          <p:nvPr>
            <p:ph type="ctrTitle"/>
          </p:nvPr>
        </p:nvSpPr>
        <p:spPr>
          <a:xfrm>
            <a:off x="721625" y="2818600"/>
            <a:ext cx="77832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Advancing the people who do </a:t>
            </a:r>
            <a:r>
              <a:rPr lang="en"/>
              <a:t>cloud financial management</a:t>
            </a:r>
            <a:endParaRPr/>
          </a:p>
        </p:txBody>
      </p:sp>
      <p:sp>
        <p:nvSpPr>
          <p:cNvPr id="410" name="Google Shape;410;p77"/>
          <p:cNvSpPr txBox="1"/>
          <p:nvPr>
            <p:ph type="ctrTitle"/>
          </p:nvPr>
        </p:nvSpPr>
        <p:spPr>
          <a:xfrm>
            <a:off x="2731800" y="4203850"/>
            <a:ext cx="36804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a:t>
            </a:r>
            <a:r>
              <a:rPr lang="en" sz="1800">
                <a:solidFill>
                  <a:srgbClr val="1FA382"/>
                </a:solidFill>
                <a:latin typeface="Source Sans Pro SemiBold"/>
                <a:ea typeface="Source Sans Pro SemiBold"/>
                <a:cs typeface="Source Sans Pro SemiBold"/>
                <a:sym typeface="Source Sans Pro SemiBold"/>
              </a:rPr>
              <a:t>in</a:t>
            </a:r>
            <a:r>
              <a:rPr lang="en" sz="1800">
                <a:solidFill>
                  <a:srgbClr val="1FA382"/>
                </a:solidFill>
                <a:latin typeface="Source Sans Pro SemiBold"/>
                <a:ea typeface="Source Sans Pro SemiBold"/>
                <a:cs typeface="Source Sans Pro SemiBold"/>
                <a:sym typeface="Source Sans Pro SemiBold"/>
              </a:rPr>
              <a:t>O</a:t>
            </a:r>
            <a:r>
              <a:rPr lang="en" sz="1800">
                <a:solidFill>
                  <a:srgbClr val="1FA382"/>
                </a:solidFill>
                <a:latin typeface="Source Sans Pro SemiBold"/>
                <a:ea typeface="Source Sans Pro SemiBold"/>
                <a:cs typeface="Source Sans Pro SemiBold"/>
                <a:sym typeface="Source Sans Pro SemiBold"/>
              </a:rPr>
              <a:t>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8"/>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417" name="Google Shape;417;p78"/>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418" name="Google Shape;418;p78"/>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419" name="Google Shape;419;p78"/>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420" name="Google Shape;420;p78"/>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421" name="Google Shape;421;p78"/>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422" name="Google Shape;422;p78"/>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423" name="Google Shape;423;p78"/>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424" name="Google Shape;424;p78"/>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425" name="Google Shape;42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426" name="Google Shape;426;p78"/>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9"/>
          <p:cNvSpPr/>
          <p:nvPr/>
        </p:nvSpPr>
        <p:spPr>
          <a:xfrm>
            <a:off x="4111000" y="552150"/>
            <a:ext cx="3873000" cy="457800"/>
          </a:xfrm>
          <a:prstGeom prst="rect">
            <a:avLst/>
          </a:prstGeom>
          <a:solidFill>
            <a:srgbClr val="E8F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9"/>
          <p:cNvSpPr txBox="1"/>
          <p:nvPr>
            <p:ph type="title"/>
          </p:nvPr>
        </p:nvSpPr>
        <p:spPr>
          <a:xfrm>
            <a:off x="274450" y="448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 sz="2700">
                <a:solidFill>
                  <a:srgbClr val="1EA482"/>
                </a:solidFill>
              </a:rPr>
              <a:t>FinOps</a:t>
            </a:r>
            <a:r>
              <a:rPr lang="en" sz="2700">
                <a:solidFill>
                  <a:srgbClr val="FFFFFF"/>
                </a:solidFill>
              </a:rPr>
              <a:t> </a:t>
            </a:r>
            <a:r>
              <a:rPr lang="en" sz="2700"/>
              <a:t>is an evolving cloud financial management</a:t>
            </a:r>
            <a:br>
              <a:rPr lang="en" sz="2700"/>
            </a:br>
            <a:r>
              <a:rPr lang="en" sz="2700"/>
              <a:t>discipline and cultural practice that:</a:t>
            </a:r>
            <a:endParaRPr sz="2700"/>
          </a:p>
        </p:txBody>
      </p:sp>
      <p:sp>
        <p:nvSpPr>
          <p:cNvPr id="433" name="Google Shape;433;p79"/>
          <p:cNvSpPr/>
          <p:nvPr/>
        </p:nvSpPr>
        <p:spPr>
          <a:xfrm>
            <a:off x="1574151" y="3163475"/>
            <a:ext cx="62595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434" name="Google Shape;434;p79"/>
          <p:cNvSpPr/>
          <p:nvPr/>
        </p:nvSpPr>
        <p:spPr>
          <a:xfrm>
            <a:off x="1574156" y="1394889"/>
            <a:ext cx="68577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435" name="Google Shape;435;p79"/>
          <p:cNvSpPr/>
          <p:nvPr/>
        </p:nvSpPr>
        <p:spPr>
          <a:xfrm>
            <a:off x="1574155" y="2241095"/>
            <a:ext cx="73956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technology, finance and business teams  </a:t>
            </a:r>
            <a:endParaRPr>
              <a:solidFill>
                <a:schemeClr val="dk1"/>
              </a:solidFill>
            </a:endParaRPr>
          </a:p>
        </p:txBody>
      </p:sp>
      <p:sp>
        <p:nvSpPr>
          <p:cNvPr id="436" name="Google Shape;436;p79"/>
          <p:cNvSpPr/>
          <p:nvPr/>
        </p:nvSpPr>
        <p:spPr>
          <a:xfrm>
            <a:off x="801502" y="2199587"/>
            <a:ext cx="584597" cy="558405"/>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7" name="Google Shape;437;p79"/>
          <p:cNvSpPr/>
          <p:nvPr/>
        </p:nvSpPr>
        <p:spPr>
          <a:xfrm>
            <a:off x="801502" y="3076909"/>
            <a:ext cx="611977" cy="565551"/>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8" name="Google Shape;438;p79"/>
          <p:cNvSpPr/>
          <p:nvPr/>
        </p:nvSpPr>
        <p:spPr>
          <a:xfrm>
            <a:off x="792572" y="1394895"/>
            <a:ext cx="602458" cy="561972"/>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9" name="Google Shape;439;p7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79"/>
          <p:cNvSpPr/>
          <p:nvPr/>
        </p:nvSpPr>
        <p:spPr>
          <a:xfrm>
            <a:off x="2639750" y="3908550"/>
            <a:ext cx="4128300" cy="4578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Source Sans Pro"/>
                <a:ea typeface="Source Sans Pro"/>
                <a:cs typeface="Source Sans Pro"/>
                <a:sym typeface="Source Sans Pro"/>
              </a:rPr>
              <a:t>Collaborate at FinOps.org</a:t>
            </a:r>
            <a:endParaRPr b="1" sz="1900">
              <a:solidFill>
                <a:schemeClr val="lt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0"/>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446" name="Google Shape;446;p8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47" name="Google Shape;447;p80"/>
          <p:cNvPicPr preferRelativeResize="0"/>
          <p:nvPr/>
        </p:nvPicPr>
        <p:blipFill>
          <a:blip r:embed="rId3">
            <a:alphaModFix/>
          </a:blip>
          <a:stretch>
            <a:fillRect/>
          </a:stretch>
        </p:blipFill>
        <p:spPr>
          <a:xfrm>
            <a:off x="1029900" y="839975"/>
            <a:ext cx="7244392" cy="3820975"/>
          </a:xfrm>
          <a:prstGeom prst="rect">
            <a:avLst/>
          </a:prstGeom>
          <a:noFill/>
          <a:ln>
            <a:noFill/>
          </a:ln>
        </p:spPr>
      </p:pic>
      <p:sp>
        <p:nvSpPr>
          <p:cNvPr id="448" name="Google Shape;448;p80"/>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1"/>
          <p:cNvSpPr/>
          <p:nvPr/>
        </p:nvSpPr>
        <p:spPr>
          <a:xfrm>
            <a:off x="0" y="-25"/>
            <a:ext cx="9144000" cy="3949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1"/>
          <p:cNvSpPr txBox="1"/>
          <p:nvPr>
            <p:ph idx="12" type="sldNum"/>
          </p:nvPr>
        </p:nvSpPr>
        <p:spPr>
          <a:xfrm>
            <a:off x="8472458" y="48156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latin typeface="IBM Plex Sans Medium"/>
                <a:ea typeface="IBM Plex Sans Medium"/>
                <a:cs typeface="IBM Plex Sans Medium"/>
                <a:sym typeface="IBM Plex Sans Medium"/>
              </a:rPr>
              <a:t>‹#›</a:t>
            </a:fld>
            <a:endParaRPr sz="900">
              <a:latin typeface="IBM Plex Sans Medium"/>
              <a:ea typeface="IBM Plex Sans Medium"/>
              <a:cs typeface="IBM Plex Sans Medium"/>
              <a:sym typeface="IBM Plex Sans Medium"/>
            </a:endParaRPr>
          </a:p>
        </p:txBody>
      </p:sp>
      <p:sp>
        <p:nvSpPr>
          <p:cNvPr id="455" name="Google Shape;455;p81"/>
          <p:cNvSpPr txBox="1"/>
          <p:nvPr/>
        </p:nvSpPr>
        <p:spPr>
          <a:xfrm>
            <a:off x="3914550" y="4021275"/>
            <a:ext cx="13149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Source Sans Pro"/>
                <a:ea typeface="Source Sans Pro"/>
                <a:cs typeface="Source Sans Pro"/>
                <a:sym typeface="Source Sans Pro"/>
              </a:rPr>
              <a:t>Domains</a:t>
            </a:r>
            <a:endParaRPr b="1" sz="1600">
              <a:solidFill>
                <a:schemeClr val="dk2"/>
              </a:solidFill>
              <a:latin typeface="Source Sans Pro"/>
              <a:ea typeface="Source Sans Pro"/>
              <a:cs typeface="Source Sans Pro"/>
              <a:sym typeface="Source Sans Pro"/>
            </a:endParaRPr>
          </a:p>
        </p:txBody>
      </p:sp>
      <p:sp>
        <p:nvSpPr>
          <p:cNvPr id="456" name="Google Shape;456;p81"/>
          <p:cNvSpPr txBox="1"/>
          <p:nvPr/>
        </p:nvSpPr>
        <p:spPr>
          <a:xfrm>
            <a:off x="3218175" y="1184926"/>
            <a:ext cx="19545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Personas</a:t>
            </a:r>
            <a:endParaRPr b="1" sz="1600">
              <a:solidFill>
                <a:schemeClr val="dk2"/>
              </a:solidFill>
              <a:latin typeface="Source Sans Pro"/>
              <a:ea typeface="Source Sans Pro"/>
              <a:cs typeface="Source Sans Pro"/>
              <a:sym typeface="Source Sans Pro"/>
            </a:endParaRPr>
          </a:p>
        </p:txBody>
      </p:sp>
      <p:sp>
        <p:nvSpPr>
          <p:cNvPr id="457" name="Google Shape;457;p81"/>
          <p:cNvSpPr/>
          <p:nvPr/>
        </p:nvSpPr>
        <p:spPr>
          <a:xfrm>
            <a:off x="3636475" y="16689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458" name="Google Shape;458;p81"/>
          <p:cNvSpPr/>
          <p:nvPr/>
        </p:nvSpPr>
        <p:spPr>
          <a:xfrm>
            <a:off x="3636475" y="21140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459" name="Google Shape;459;p81"/>
          <p:cNvSpPr/>
          <p:nvPr/>
        </p:nvSpPr>
        <p:spPr>
          <a:xfrm>
            <a:off x="3636475" y="25590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460" name="Google Shape;460;p81"/>
          <p:cNvSpPr/>
          <p:nvPr/>
        </p:nvSpPr>
        <p:spPr>
          <a:xfrm>
            <a:off x="3636475" y="30041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461" name="Google Shape;461;p81"/>
          <p:cNvSpPr/>
          <p:nvPr/>
        </p:nvSpPr>
        <p:spPr>
          <a:xfrm>
            <a:off x="3636475" y="34491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462" name="Google Shape;462;p81"/>
          <p:cNvPicPr preferRelativeResize="0"/>
          <p:nvPr/>
        </p:nvPicPr>
        <p:blipFill>
          <a:blip r:embed="rId3">
            <a:alphaModFix/>
          </a:blip>
          <a:stretch>
            <a:fillRect/>
          </a:stretch>
        </p:blipFill>
        <p:spPr>
          <a:xfrm>
            <a:off x="5697329" y="2864419"/>
            <a:ext cx="649325" cy="641290"/>
          </a:xfrm>
          <a:prstGeom prst="rect">
            <a:avLst/>
          </a:prstGeom>
          <a:noFill/>
          <a:ln>
            <a:noFill/>
          </a:ln>
        </p:spPr>
      </p:pic>
      <p:pic>
        <p:nvPicPr>
          <p:cNvPr id="463" name="Google Shape;463;p81"/>
          <p:cNvPicPr preferRelativeResize="0"/>
          <p:nvPr/>
        </p:nvPicPr>
        <p:blipFill>
          <a:blip r:embed="rId4">
            <a:alphaModFix/>
          </a:blip>
          <a:stretch>
            <a:fillRect/>
          </a:stretch>
        </p:blipFill>
        <p:spPr>
          <a:xfrm>
            <a:off x="3259585" y="2421461"/>
            <a:ext cx="649325" cy="641286"/>
          </a:xfrm>
          <a:prstGeom prst="rect">
            <a:avLst/>
          </a:prstGeom>
          <a:noFill/>
          <a:ln>
            <a:noFill/>
          </a:ln>
        </p:spPr>
      </p:pic>
      <p:pic>
        <p:nvPicPr>
          <p:cNvPr id="464" name="Google Shape;464;p81"/>
          <p:cNvPicPr preferRelativeResize="0"/>
          <p:nvPr/>
        </p:nvPicPr>
        <p:blipFill>
          <a:blip r:embed="rId5">
            <a:alphaModFix/>
          </a:blip>
          <a:stretch>
            <a:fillRect/>
          </a:stretch>
        </p:blipFill>
        <p:spPr>
          <a:xfrm>
            <a:off x="3241361" y="1483299"/>
            <a:ext cx="685775" cy="677289"/>
          </a:xfrm>
          <a:prstGeom prst="rect">
            <a:avLst/>
          </a:prstGeom>
          <a:noFill/>
          <a:ln>
            <a:noFill/>
          </a:ln>
        </p:spPr>
      </p:pic>
      <p:pic>
        <p:nvPicPr>
          <p:cNvPr id="465" name="Google Shape;465;p81"/>
          <p:cNvPicPr preferRelativeResize="0"/>
          <p:nvPr/>
        </p:nvPicPr>
        <p:blipFill>
          <a:blip r:embed="rId6">
            <a:alphaModFix/>
          </a:blip>
          <a:stretch>
            <a:fillRect/>
          </a:stretch>
        </p:blipFill>
        <p:spPr>
          <a:xfrm>
            <a:off x="5685850" y="1959089"/>
            <a:ext cx="649325" cy="641275"/>
          </a:xfrm>
          <a:prstGeom prst="rect">
            <a:avLst/>
          </a:prstGeom>
          <a:noFill/>
          <a:ln>
            <a:noFill/>
          </a:ln>
        </p:spPr>
      </p:pic>
      <p:pic>
        <p:nvPicPr>
          <p:cNvPr id="466" name="Google Shape;466;p81"/>
          <p:cNvPicPr preferRelativeResize="0"/>
          <p:nvPr/>
        </p:nvPicPr>
        <p:blipFill>
          <a:blip r:embed="rId7">
            <a:alphaModFix/>
          </a:blip>
          <a:stretch>
            <a:fillRect/>
          </a:stretch>
        </p:blipFill>
        <p:spPr>
          <a:xfrm>
            <a:off x="3280630" y="3246398"/>
            <a:ext cx="649325" cy="641301"/>
          </a:xfrm>
          <a:prstGeom prst="rect">
            <a:avLst/>
          </a:prstGeom>
          <a:noFill/>
          <a:ln>
            <a:noFill/>
          </a:ln>
        </p:spPr>
      </p:pic>
      <p:sp>
        <p:nvSpPr>
          <p:cNvPr id="467" name="Google Shape;467;p81"/>
          <p:cNvSpPr txBox="1"/>
          <p:nvPr/>
        </p:nvSpPr>
        <p:spPr>
          <a:xfrm>
            <a:off x="436900" y="1185421"/>
            <a:ext cx="18297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Principles</a:t>
            </a:r>
            <a:endParaRPr b="1" sz="1600">
              <a:solidFill>
                <a:schemeClr val="dk2"/>
              </a:solidFill>
              <a:latin typeface="Source Sans Pro"/>
              <a:ea typeface="Source Sans Pro"/>
              <a:cs typeface="Source Sans Pro"/>
              <a:sym typeface="Source Sans Pro"/>
            </a:endParaRPr>
          </a:p>
        </p:txBody>
      </p:sp>
      <p:sp>
        <p:nvSpPr>
          <p:cNvPr id="468" name="Google Shape;468;p81"/>
          <p:cNvSpPr txBox="1"/>
          <p:nvPr/>
        </p:nvSpPr>
        <p:spPr>
          <a:xfrm>
            <a:off x="436900" y="1476125"/>
            <a:ext cx="2690400" cy="2321700"/>
          </a:xfrm>
          <a:prstGeom prst="rect">
            <a:avLst/>
          </a:prstGeom>
          <a:noFill/>
          <a:ln>
            <a:noFill/>
          </a:ln>
        </p:spPr>
        <p:txBody>
          <a:bodyPr anchorCtr="0" anchor="t" bIns="0" lIns="0" spcFirstLastPara="1" rIns="0" wrap="square" tIns="0">
            <a:spAutoFit/>
          </a:bodyPr>
          <a:lstStyle/>
          <a:p>
            <a:pPr indent="-219709" lvl="0" marL="210312"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a:t>
            </a:r>
            <a:r>
              <a:rPr lang="en" sz="1300">
                <a:latin typeface="Source Sans Pro"/>
                <a:ea typeface="Source Sans Pro"/>
                <a:cs typeface="Source Sans Pro"/>
                <a:sym typeface="Source Sans Pro"/>
              </a:rPr>
              <a:t>ownership</a:t>
            </a:r>
            <a:r>
              <a:rPr lang="en" sz="1300">
                <a:latin typeface="Source Sans Pro"/>
                <a:ea typeface="Source Sans Pro"/>
                <a:cs typeface="Source Sans Pro"/>
                <a:sym typeface="Source Sans Pro"/>
              </a:rPr>
              <a:t> for their cloud usage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drives FinOps</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indent="-219709" lvl="0" marL="210312" rtl="0" algn="l">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469" name="Google Shape;469;p81"/>
          <p:cNvSpPr/>
          <p:nvPr/>
        </p:nvSpPr>
        <p:spPr>
          <a:xfrm>
            <a:off x="0" y="4365300"/>
            <a:ext cx="9144000" cy="7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1"/>
          <p:cNvSpPr/>
          <p:nvPr/>
        </p:nvSpPr>
        <p:spPr>
          <a:xfrm>
            <a:off x="425800" y="4339075"/>
            <a:ext cx="13023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471" name="Google Shape;471;p81"/>
          <p:cNvSpPr/>
          <p:nvPr/>
        </p:nvSpPr>
        <p:spPr>
          <a:xfrm>
            <a:off x="1819000" y="43390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472" name="Google Shape;472;p81"/>
          <p:cNvSpPr/>
          <p:nvPr/>
        </p:nvSpPr>
        <p:spPr>
          <a:xfrm>
            <a:off x="3212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473" name="Google Shape;473;p81"/>
          <p:cNvSpPr/>
          <p:nvPr/>
        </p:nvSpPr>
        <p:spPr>
          <a:xfrm>
            <a:off x="46180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74" name="Google Shape;474;p81"/>
          <p:cNvSpPr/>
          <p:nvPr/>
        </p:nvSpPr>
        <p:spPr>
          <a:xfrm>
            <a:off x="6011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75" name="Google Shape;475;p81"/>
          <p:cNvSpPr/>
          <p:nvPr/>
        </p:nvSpPr>
        <p:spPr>
          <a:xfrm>
            <a:off x="7415700" y="43391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476" name="Google Shape;476;p81"/>
          <p:cNvSpPr txBox="1"/>
          <p:nvPr>
            <p:ph type="title"/>
          </p:nvPr>
        </p:nvSpPr>
        <p:spPr>
          <a:xfrm>
            <a:off x="449800" y="377275"/>
            <a:ext cx="1187400" cy="6414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100"/>
              <a:buFont typeface="Arial"/>
              <a:buNone/>
            </a:pPr>
            <a:r>
              <a:rPr lang="en" sz="2633"/>
              <a:t>FinOps</a:t>
            </a:r>
            <a:endParaRPr sz="2633"/>
          </a:p>
          <a:p>
            <a:pPr indent="0" lvl="0" marL="0" rtl="0" algn="l">
              <a:lnSpc>
                <a:spcPct val="90000"/>
              </a:lnSpc>
              <a:spcBef>
                <a:spcPts val="0"/>
              </a:spcBef>
              <a:spcAft>
                <a:spcPts val="0"/>
              </a:spcAft>
              <a:buClr>
                <a:schemeClr val="dk1"/>
              </a:buClr>
              <a:buSzPts val="1100"/>
              <a:buFont typeface="Arial"/>
              <a:buNone/>
            </a:pPr>
            <a:r>
              <a:rPr b="0" lang="en" sz="1744">
                <a:latin typeface="Source Sans Pro SemiBold"/>
                <a:ea typeface="Source Sans Pro SemiBold"/>
                <a:cs typeface="Source Sans Pro SemiBold"/>
                <a:sym typeface="Source Sans Pro SemiBold"/>
              </a:rPr>
              <a:t>Framework</a:t>
            </a:r>
            <a:endParaRPr sz="2744"/>
          </a:p>
        </p:txBody>
      </p:sp>
      <p:sp>
        <p:nvSpPr>
          <p:cNvPr id="477" name="Google Shape;477;p81"/>
          <p:cNvSpPr txBox="1"/>
          <p:nvPr/>
        </p:nvSpPr>
        <p:spPr>
          <a:xfrm>
            <a:off x="6487498" y="469863"/>
            <a:ext cx="19545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Maturity</a:t>
            </a:r>
            <a:endParaRPr b="1" sz="1600">
              <a:solidFill>
                <a:schemeClr val="dk2"/>
              </a:solidFill>
              <a:latin typeface="Source Sans Pro"/>
              <a:ea typeface="Source Sans Pro"/>
              <a:cs typeface="Source Sans Pro"/>
              <a:sym typeface="Source Sans Pro"/>
            </a:endParaRPr>
          </a:p>
        </p:txBody>
      </p:sp>
      <p:sp>
        <p:nvSpPr>
          <p:cNvPr id="478" name="Google Shape;478;p81"/>
          <p:cNvSpPr txBox="1"/>
          <p:nvPr/>
        </p:nvSpPr>
        <p:spPr>
          <a:xfrm>
            <a:off x="6487500" y="1165775"/>
            <a:ext cx="1954500" cy="35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Phases</a:t>
            </a:r>
            <a:endParaRPr b="1" sz="1600">
              <a:solidFill>
                <a:schemeClr val="dk2"/>
              </a:solidFill>
              <a:latin typeface="Source Sans Pro"/>
              <a:ea typeface="Source Sans Pro"/>
              <a:cs typeface="Source Sans Pro"/>
              <a:sym typeface="Source Sans Pro"/>
            </a:endParaRPr>
          </a:p>
        </p:txBody>
      </p:sp>
      <p:sp>
        <p:nvSpPr>
          <p:cNvPr id="479" name="Google Shape;479;p81"/>
          <p:cNvSpPr/>
          <p:nvPr/>
        </p:nvSpPr>
        <p:spPr>
          <a:xfrm flipH="1">
            <a:off x="1702150" y="352175"/>
            <a:ext cx="519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81"/>
          <p:cNvGrpSpPr/>
          <p:nvPr/>
        </p:nvGrpSpPr>
        <p:grpSpPr>
          <a:xfrm>
            <a:off x="6625187" y="1589251"/>
            <a:ext cx="2174954" cy="2091392"/>
            <a:chOff x="6601675" y="1281850"/>
            <a:chExt cx="2326901" cy="2237501"/>
          </a:xfrm>
        </p:grpSpPr>
        <p:pic>
          <p:nvPicPr>
            <p:cNvPr id="481" name="Google Shape;481;p81"/>
            <p:cNvPicPr preferRelativeResize="0"/>
            <p:nvPr/>
          </p:nvPicPr>
          <p:blipFill>
            <a:blip r:embed="rId8">
              <a:alphaModFix/>
            </a:blip>
            <a:stretch>
              <a:fillRect/>
            </a:stretch>
          </p:blipFill>
          <p:spPr>
            <a:xfrm>
              <a:off x="6601675" y="1281850"/>
              <a:ext cx="2237501" cy="2237501"/>
            </a:xfrm>
            <a:prstGeom prst="rect">
              <a:avLst/>
            </a:prstGeom>
            <a:noFill/>
            <a:ln>
              <a:noFill/>
            </a:ln>
          </p:spPr>
        </p:pic>
        <p:pic>
          <p:nvPicPr>
            <p:cNvPr id="482" name="Google Shape;482;p81"/>
            <p:cNvPicPr preferRelativeResize="0"/>
            <p:nvPr/>
          </p:nvPicPr>
          <p:blipFill>
            <a:blip r:embed="rId9">
              <a:alphaModFix/>
            </a:blip>
            <a:stretch>
              <a:fillRect/>
            </a:stretch>
          </p:blipFill>
          <p:spPr>
            <a:xfrm>
              <a:off x="8157100" y="2209448"/>
              <a:ext cx="649325" cy="225852"/>
            </a:xfrm>
            <a:prstGeom prst="rect">
              <a:avLst/>
            </a:prstGeom>
            <a:noFill/>
            <a:ln>
              <a:noFill/>
            </a:ln>
          </p:spPr>
        </p:pic>
        <p:sp>
          <p:nvSpPr>
            <p:cNvPr id="483" name="Google Shape;483;p81"/>
            <p:cNvSpPr txBox="1"/>
            <p:nvPr/>
          </p:nvSpPr>
          <p:spPr>
            <a:xfrm>
              <a:off x="7936476" y="2169754"/>
              <a:ext cx="992100" cy="461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852"/>
                <a:buNone/>
              </a:pPr>
              <a:r>
                <a:rPr lang="en" sz="800">
                  <a:solidFill>
                    <a:schemeClr val="lt1"/>
                  </a:solidFill>
                </a:rPr>
                <a:t>Rates </a:t>
              </a:r>
              <a:endParaRPr sz="800">
                <a:solidFill>
                  <a:schemeClr val="lt1"/>
                </a:solidFill>
              </a:endParaRPr>
            </a:p>
            <a:p>
              <a:pPr indent="0" lvl="0" marL="0" rtl="0" algn="ctr">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484" name="Google Shape;484;p81"/>
          <p:cNvSpPr txBox="1"/>
          <p:nvPr/>
        </p:nvSpPr>
        <p:spPr>
          <a:xfrm>
            <a:off x="1895200" y="254825"/>
            <a:ext cx="3786600" cy="7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975">
                <a:solidFill>
                  <a:schemeClr val="dk1"/>
                </a:solidFill>
              </a:rPr>
              <a:t>FinOps</a:t>
            </a:r>
            <a:r>
              <a:rPr lang="en" sz="975">
                <a:solidFill>
                  <a:schemeClr val="dk1"/>
                </a:solidFill>
              </a:rPr>
              <a:t> is an evolving </a:t>
            </a:r>
            <a:r>
              <a:rPr b="1" lang="en" sz="975">
                <a:solidFill>
                  <a:schemeClr val="dk1"/>
                </a:solidFill>
              </a:rPr>
              <a:t>cloud financial management discipline </a:t>
            </a:r>
            <a:r>
              <a:rPr lang="en" sz="975">
                <a:solidFill>
                  <a:schemeClr val="dk1"/>
                </a:solidFill>
              </a:rPr>
              <a:t>and</a:t>
            </a:r>
            <a:r>
              <a:rPr b="1" lang="en" sz="975">
                <a:solidFill>
                  <a:schemeClr val="dk1"/>
                </a:solidFill>
              </a:rPr>
              <a:t> cultural practice</a:t>
            </a:r>
            <a:r>
              <a:rPr lang="en" sz="975">
                <a:solidFill>
                  <a:schemeClr val="dk1"/>
                </a:solidFill>
              </a:rPr>
              <a:t> that enables organizations to get </a:t>
            </a:r>
            <a:r>
              <a:rPr b="1" lang="en" sz="975">
                <a:solidFill>
                  <a:schemeClr val="dk1"/>
                </a:solidFill>
              </a:rPr>
              <a:t>maximum business value</a:t>
            </a:r>
            <a:r>
              <a:rPr lang="en" sz="975">
                <a:solidFill>
                  <a:schemeClr val="dk1"/>
                </a:solidFill>
              </a:rPr>
              <a:t> by helping engineering, finance &amp; business teams to collaborate on data-driven spending decision</a:t>
            </a:r>
            <a:endParaRPr sz="1275">
              <a:latin typeface="IBM Plex Sans"/>
              <a:ea typeface="IBM Plex Sans"/>
              <a:cs typeface="IBM Plex Sans"/>
              <a:sym typeface="IBM Plex Sans"/>
            </a:endParaRPr>
          </a:p>
        </p:txBody>
      </p:sp>
      <p:pic>
        <p:nvPicPr>
          <p:cNvPr id="485" name="Google Shape;485;p81"/>
          <p:cNvPicPr preferRelativeResize="0"/>
          <p:nvPr/>
        </p:nvPicPr>
        <p:blipFill>
          <a:blip r:embed="rId10">
            <a:alphaModFix/>
          </a:blip>
          <a:stretch>
            <a:fillRect/>
          </a:stretch>
        </p:blipFill>
        <p:spPr>
          <a:xfrm>
            <a:off x="7411715" y="474000"/>
            <a:ext cx="1312460" cy="544675"/>
          </a:xfrm>
          <a:prstGeom prst="rect">
            <a:avLst/>
          </a:prstGeom>
          <a:noFill/>
          <a:ln>
            <a:noFill/>
          </a:ln>
        </p:spPr>
      </p:pic>
      <p:sp>
        <p:nvSpPr>
          <p:cNvPr id="486" name="Google Shape;486;p81"/>
          <p:cNvSpPr txBox="1"/>
          <p:nvPr/>
        </p:nvSpPr>
        <p:spPr>
          <a:xfrm>
            <a:off x="7433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Crawl</a:t>
            </a:r>
            <a:endParaRPr sz="1000">
              <a:solidFill>
                <a:schemeClr val="dk2"/>
              </a:solidFill>
              <a:latin typeface="Source Sans Pro SemiBold"/>
              <a:ea typeface="Source Sans Pro SemiBold"/>
              <a:cs typeface="Source Sans Pro SemiBold"/>
              <a:sym typeface="Source Sans Pro SemiBold"/>
            </a:endParaRPr>
          </a:p>
        </p:txBody>
      </p:sp>
      <p:sp>
        <p:nvSpPr>
          <p:cNvPr id="487" name="Google Shape;487;p81"/>
          <p:cNvSpPr txBox="1"/>
          <p:nvPr/>
        </p:nvSpPr>
        <p:spPr>
          <a:xfrm>
            <a:off x="7874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Walk</a:t>
            </a:r>
            <a:endParaRPr sz="1000">
              <a:solidFill>
                <a:schemeClr val="dk2"/>
              </a:solidFill>
              <a:latin typeface="Source Sans Pro SemiBold"/>
              <a:ea typeface="Source Sans Pro SemiBold"/>
              <a:cs typeface="Source Sans Pro SemiBold"/>
              <a:sym typeface="Source Sans Pro SemiBold"/>
            </a:endParaRPr>
          </a:p>
        </p:txBody>
      </p:sp>
      <p:sp>
        <p:nvSpPr>
          <p:cNvPr id="488" name="Google Shape;488;p81"/>
          <p:cNvSpPr txBox="1"/>
          <p:nvPr/>
        </p:nvSpPr>
        <p:spPr>
          <a:xfrm>
            <a:off x="8315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Run</a:t>
            </a:r>
            <a:endParaRPr sz="1000">
              <a:solidFill>
                <a:schemeClr val="dk2"/>
              </a:solidFill>
              <a:latin typeface="Source Sans Pro SemiBold"/>
              <a:ea typeface="Source Sans Pro SemiBold"/>
              <a:cs typeface="Source Sans Pro SemiBold"/>
              <a:sym typeface="Source Sans Pr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2"/>
          <p:cNvSpPr txBox="1"/>
          <p:nvPr>
            <p:ph idx="1" type="subTitle"/>
          </p:nvPr>
        </p:nvSpPr>
        <p:spPr>
          <a:xfrm>
            <a:off x="1013725" y="1731925"/>
            <a:ext cx="7112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solidFill>
                  <a:schemeClr val="lt1"/>
                </a:solidFill>
              </a:rPr>
              <a:t>Advancing the people who do cloud financial management</a:t>
            </a:r>
            <a:endParaRPr/>
          </a:p>
        </p:txBody>
      </p:sp>
      <p:sp>
        <p:nvSpPr>
          <p:cNvPr id="494" name="Google Shape;49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82"/>
          <p:cNvPicPr preferRelativeResize="0"/>
          <p:nvPr/>
        </p:nvPicPr>
        <p:blipFill rotWithShape="1">
          <a:blip r:embed="rId3">
            <a:alphaModFix/>
          </a:blip>
          <a:srcRect b="0" l="0" r="0" t="0"/>
          <a:stretch/>
        </p:blipFill>
        <p:spPr>
          <a:xfrm>
            <a:off x="294487" y="2496349"/>
            <a:ext cx="400000" cy="400000"/>
          </a:xfrm>
          <a:prstGeom prst="rect">
            <a:avLst/>
          </a:prstGeom>
          <a:noFill/>
          <a:ln>
            <a:noFill/>
          </a:ln>
        </p:spPr>
      </p:pic>
      <p:pic>
        <p:nvPicPr>
          <p:cNvPr id="496" name="Google Shape;496;p82"/>
          <p:cNvPicPr preferRelativeResize="0"/>
          <p:nvPr/>
        </p:nvPicPr>
        <p:blipFill rotWithShape="1">
          <a:blip r:embed="rId4">
            <a:alphaModFix/>
          </a:blip>
          <a:srcRect b="0" l="0" r="0" t="0"/>
          <a:stretch/>
        </p:blipFill>
        <p:spPr>
          <a:xfrm>
            <a:off x="3258493" y="2400563"/>
            <a:ext cx="463425" cy="463425"/>
          </a:xfrm>
          <a:prstGeom prst="rect">
            <a:avLst/>
          </a:prstGeom>
          <a:noFill/>
          <a:ln>
            <a:noFill/>
          </a:ln>
        </p:spPr>
      </p:pic>
      <p:pic>
        <p:nvPicPr>
          <p:cNvPr id="497" name="Google Shape;497;p82"/>
          <p:cNvPicPr preferRelativeResize="0"/>
          <p:nvPr/>
        </p:nvPicPr>
        <p:blipFill rotWithShape="1">
          <a:blip r:embed="rId5">
            <a:alphaModFix/>
          </a:blip>
          <a:srcRect b="0" l="0" r="0" t="0"/>
          <a:stretch/>
        </p:blipFill>
        <p:spPr>
          <a:xfrm>
            <a:off x="6165812" y="2467876"/>
            <a:ext cx="463425" cy="463425"/>
          </a:xfrm>
          <a:prstGeom prst="rect">
            <a:avLst/>
          </a:prstGeom>
          <a:noFill/>
          <a:ln>
            <a:noFill/>
          </a:ln>
        </p:spPr>
      </p:pic>
      <p:sp>
        <p:nvSpPr>
          <p:cNvPr id="498" name="Google Shape;498;p82"/>
          <p:cNvSpPr txBox="1"/>
          <p:nvPr>
            <p:ph idx="4294967295" type="body"/>
          </p:nvPr>
        </p:nvSpPr>
        <p:spPr>
          <a:xfrm>
            <a:off x="694463" y="2524525"/>
            <a:ext cx="2448600" cy="1403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Central community for learning FinOps </a:t>
            </a:r>
            <a:r>
              <a:rPr lang="en" sz="1400">
                <a:solidFill>
                  <a:schemeClr val="lt1"/>
                </a:solidFill>
              </a:rPr>
              <a:t>through virtual events, meetups, slack and other channels</a:t>
            </a:r>
            <a:endParaRPr sz="1400">
              <a:solidFill>
                <a:schemeClr val="lt1"/>
              </a:solidFill>
            </a:endParaRPr>
          </a:p>
        </p:txBody>
      </p:sp>
      <p:sp>
        <p:nvSpPr>
          <p:cNvPr id="499" name="Google Shape;499;p82"/>
          <p:cNvSpPr txBox="1"/>
          <p:nvPr>
            <p:ph idx="4294967295" type="body"/>
          </p:nvPr>
        </p:nvSpPr>
        <p:spPr>
          <a:xfrm>
            <a:off x="3680888" y="2524525"/>
            <a:ext cx="2448600" cy="1203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400">
                <a:solidFill>
                  <a:schemeClr val="lt1"/>
                </a:solidFill>
                <a:latin typeface="Source Sans Pro SemiBold"/>
                <a:ea typeface="Source Sans Pro SemiBold"/>
                <a:cs typeface="Source Sans Pro SemiBold"/>
                <a:sym typeface="Source Sans Pro SemiBold"/>
              </a:rPr>
              <a:t>Career development of practitioners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training and certification</a:t>
            </a:r>
            <a:endParaRPr sz="1400">
              <a:solidFill>
                <a:schemeClr val="lt1"/>
              </a:solidFill>
            </a:endParaRPr>
          </a:p>
        </p:txBody>
      </p:sp>
      <p:sp>
        <p:nvSpPr>
          <p:cNvPr id="500" name="Google Shape;500;p82"/>
          <p:cNvSpPr txBox="1"/>
          <p:nvPr>
            <p:ph idx="4294967295" type="body"/>
          </p:nvPr>
        </p:nvSpPr>
        <p:spPr>
          <a:xfrm>
            <a:off x="6665513" y="2467875"/>
            <a:ext cx="2184000" cy="1203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Open standards and best practices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the FinOps.org Framework</a:t>
            </a:r>
            <a:endParaRPr sz="1400">
              <a:solidFill>
                <a:schemeClr val="lt1"/>
              </a:solidFill>
            </a:endParaRPr>
          </a:p>
        </p:txBody>
      </p:sp>
      <p:sp>
        <p:nvSpPr>
          <p:cNvPr id="501" name="Google Shape;501;p82"/>
          <p:cNvSpPr/>
          <p:nvPr/>
        </p:nvSpPr>
        <p:spPr>
          <a:xfrm>
            <a:off x="3087875" y="4086900"/>
            <a:ext cx="2439600" cy="4635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Source Sans Pro"/>
                <a:ea typeface="Source Sans Pro"/>
                <a:cs typeface="Source Sans Pro"/>
                <a:sym typeface="Source Sans Pro"/>
              </a:rPr>
              <a:t>FinOps.org</a:t>
            </a:r>
            <a:endParaRPr b="1" sz="2200">
              <a:solidFill>
                <a:schemeClr val="lt1"/>
              </a:solidFill>
              <a:latin typeface="Source Sans Pro"/>
              <a:ea typeface="Source Sans Pro"/>
              <a:cs typeface="Source Sans Pro"/>
              <a:sym typeface="Source Sans Pro"/>
            </a:endParaRPr>
          </a:p>
        </p:txBody>
      </p:sp>
      <p:pic>
        <p:nvPicPr>
          <p:cNvPr id="502" name="Google Shape;502;p82"/>
          <p:cNvPicPr preferRelativeResize="0"/>
          <p:nvPr/>
        </p:nvPicPr>
        <p:blipFill rotWithShape="1">
          <a:blip r:embed="rId6">
            <a:alphaModFix/>
          </a:blip>
          <a:srcRect b="0" l="29" r="39" t="0"/>
          <a:stretch/>
        </p:blipFill>
        <p:spPr>
          <a:xfrm>
            <a:off x="3026026" y="803274"/>
            <a:ext cx="2674801" cy="70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508" name="Google Shape;508;p8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4"/>
          <p:cNvSpPr txBox="1"/>
          <p:nvPr>
            <p:ph idx="4294967295" type="body"/>
          </p:nvPr>
        </p:nvSpPr>
        <p:spPr>
          <a:xfrm>
            <a:off x="960350" y="3822600"/>
            <a:ext cx="26229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Fund and manage the budget</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Marketing and strategic direction</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&amp; premier members</a:t>
            </a:r>
            <a:endParaRPr sz="1080">
              <a:latin typeface="Source Sans Pro SemiBold"/>
              <a:ea typeface="Source Sans Pro SemiBold"/>
              <a:cs typeface="Source Sans Pro SemiBold"/>
              <a:sym typeface="Source Sans Pro SemiBold"/>
            </a:endParaRPr>
          </a:p>
        </p:txBody>
      </p:sp>
      <p:grpSp>
        <p:nvGrpSpPr>
          <p:cNvPr id="514" name="Google Shape;514;p84"/>
          <p:cNvGrpSpPr/>
          <p:nvPr/>
        </p:nvGrpSpPr>
        <p:grpSpPr>
          <a:xfrm>
            <a:off x="1824400" y="1270526"/>
            <a:ext cx="5407253" cy="1929900"/>
            <a:chOff x="1868375" y="1194338"/>
            <a:chExt cx="5407253" cy="1929900"/>
          </a:xfrm>
        </p:grpSpPr>
        <p:sp>
          <p:nvSpPr>
            <p:cNvPr id="515" name="Google Shape;515;p84"/>
            <p:cNvSpPr/>
            <p:nvPr/>
          </p:nvSpPr>
          <p:spPr>
            <a:xfrm>
              <a:off x="3588403" y="1194338"/>
              <a:ext cx="1929900" cy="1929900"/>
            </a:xfrm>
            <a:prstGeom prst="ellipse">
              <a:avLst/>
            </a:prstGeom>
            <a:solidFill>
              <a:srgbClr val="AF4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Technical Advisory Council</a:t>
              </a:r>
              <a:endParaRPr sz="1600">
                <a:solidFill>
                  <a:schemeClr val="lt1"/>
                </a:solidFill>
                <a:latin typeface="Source Sans Pro SemiBold"/>
                <a:ea typeface="Source Sans Pro SemiBold"/>
                <a:cs typeface="Source Sans Pro SemiBold"/>
                <a:sym typeface="Source Sans Pro SemiBold"/>
              </a:endParaRPr>
            </a:p>
          </p:txBody>
        </p:sp>
        <p:sp>
          <p:nvSpPr>
            <p:cNvPr id="516" name="Google Shape;516;p84"/>
            <p:cNvSpPr/>
            <p:nvPr/>
          </p:nvSpPr>
          <p:spPr>
            <a:xfrm>
              <a:off x="1868375" y="1194338"/>
              <a:ext cx="1929900" cy="1929900"/>
            </a:xfrm>
            <a:prstGeom prst="ellipse">
              <a:avLst/>
            </a:prstGeom>
            <a:solidFill>
              <a:srgbClr val="007E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Governing Board</a:t>
              </a:r>
              <a:endParaRPr sz="1600">
                <a:solidFill>
                  <a:schemeClr val="lt1"/>
                </a:solidFill>
                <a:latin typeface="Source Sans Pro SemiBold"/>
                <a:ea typeface="Source Sans Pro SemiBold"/>
                <a:cs typeface="Source Sans Pro SemiBold"/>
                <a:sym typeface="Source Sans Pro SemiBold"/>
              </a:endParaRPr>
            </a:p>
          </p:txBody>
        </p:sp>
        <p:sp>
          <p:nvSpPr>
            <p:cNvPr id="517" name="Google Shape;517;p84"/>
            <p:cNvSpPr/>
            <p:nvPr/>
          </p:nvSpPr>
          <p:spPr>
            <a:xfrm>
              <a:off x="5345728" y="1194338"/>
              <a:ext cx="1929900" cy="1929900"/>
            </a:xfrm>
            <a:prstGeom prst="ellipse">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Practitioner Community</a:t>
              </a:r>
              <a:endParaRPr sz="1600">
                <a:solidFill>
                  <a:schemeClr val="lt1"/>
                </a:solidFill>
                <a:latin typeface="Source Sans Pro SemiBold"/>
                <a:ea typeface="Source Sans Pro SemiBold"/>
                <a:cs typeface="Source Sans Pro SemiBold"/>
                <a:sym typeface="Source Sans Pro SemiBold"/>
              </a:endParaRPr>
            </a:p>
          </p:txBody>
        </p:sp>
      </p:grpSp>
      <p:sp>
        <p:nvSpPr>
          <p:cNvPr id="518" name="Google Shape;518;p84"/>
          <p:cNvSpPr/>
          <p:nvPr/>
        </p:nvSpPr>
        <p:spPr>
          <a:xfrm>
            <a:off x="5682173"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End User </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SIGs and</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User Groups</a:t>
            </a:r>
            <a:endParaRPr sz="1300">
              <a:solidFill>
                <a:schemeClr val="dk1"/>
              </a:solidFill>
              <a:latin typeface="Source Sans Pro SemiBold"/>
              <a:ea typeface="Source Sans Pro SemiBold"/>
              <a:cs typeface="Source Sans Pro SemiBold"/>
              <a:sym typeface="Source Sans Pro SemiBold"/>
            </a:endParaRPr>
          </a:p>
        </p:txBody>
      </p:sp>
      <p:sp>
        <p:nvSpPr>
          <p:cNvPr id="519" name="Google Shape;519;p8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We are a Linux Foundation Program</a:t>
            </a:r>
            <a:endParaRPr sz="3040"/>
          </a:p>
        </p:txBody>
      </p:sp>
      <p:sp>
        <p:nvSpPr>
          <p:cNvPr id="520" name="Google Shape;520;p84"/>
          <p:cNvSpPr/>
          <p:nvPr/>
        </p:nvSpPr>
        <p:spPr>
          <a:xfrm>
            <a:off x="3956974"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Special Interest Groups</a:t>
            </a:r>
            <a:endParaRPr sz="1300">
              <a:solidFill>
                <a:schemeClr val="dk1"/>
              </a:solidFill>
              <a:latin typeface="Source Sans Pro SemiBold"/>
              <a:ea typeface="Source Sans Pro SemiBold"/>
              <a:cs typeface="Source Sans Pro SemiBold"/>
              <a:sym typeface="Source Sans Pro SemiBold"/>
            </a:endParaRPr>
          </a:p>
        </p:txBody>
      </p:sp>
      <p:sp>
        <p:nvSpPr>
          <p:cNvPr id="521" name="Google Shape;521;p84"/>
          <p:cNvSpPr/>
          <p:nvPr/>
        </p:nvSpPr>
        <p:spPr>
          <a:xfrm>
            <a:off x="2231775"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Marketing Committee</a:t>
            </a:r>
            <a:endParaRPr sz="1300">
              <a:solidFill>
                <a:schemeClr val="dk1"/>
              </a:solidFill>
              <a:latin typeface="Source Sans Pro SemiBold"/>
              <a:ea typeface="Source Sans Pro SemiBold"/>
              <a:cs typeface="Source Sans Pro SemiBold"/>
              <a:sym typeface="Source Sans Pro SemiBold"/>
            </a:endParaRPr>
          </a:p>
        </p:txBody>
      </p:sp>
      <p:sp>
        <p:nvSpPr>
          <p:cNvPr id="522" name="Google Shape;522;p84"/>
          <p:cNvSpPr txBox="1"/>
          <p:nvPr>
            <p:ph idx="4294967295" type="body"/>
          </p:nvPr>
        </p:nvSpPr>
        <p:spPr>
          <a:xfrm>
            <a:off x="3507175" y="3822600"/>
            <a:ext cx="21750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~10 top FinOps experts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Defines standards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individuals</a:t>
            </a:r>
            <a:endParaRPr sz="1080">
              <a:latin typeface="Source Sans Pro SemiBold"/>
              <a:ea typeface="Source Sans Pro SemiBold"/>
              <a:cs typeface="Source Sans Pro SemiBold"/>
              <a:sym typeface="Source Sans Pro SemiBold"/>
            </a:endParaRPr>
          </a:p>
        </p:txBody>
      </p:sp>
      <p:sp>
        <p:nvSpPr>
          <p:cNvPr id="523" name="Google Shape;523;p84"/>
          <p:cNvSpPr txBox="1"/>
          <p:nvPr>
            <p:ph idx="4294967295" type="body"/>
          </p:nvPr>
        </p:nvSpPr>
        <p:spPr>
          <a:xfrm>
            <a:off x="5602675" y="3822600"/>
            <a:ext cx="26592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Real world practitioners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Connect and grow community</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Share learnings and stories</a:t>
            </a:r>
            <a:endParaRPr sz="1080">
              <a:latin typeface="Source Sans Pro SemiBold"/>
              <a:ea typeface="Source Sans Pro SemiBold"/>
              <a:cs typeface="Source Sans Pro SemiBold"/>
              <a:sym typeface="Source Sans Pr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nOps Theme 1.2">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2CB5FE5E0E0842A9C8FA41A3DE0839" ma:contentTypeVersion="4" ma:contentTypeDescription="Create a new document." ma:contentTypeScope="" ma:versionID="b323a9f5ebafa1a8baa3f391b578c883">
  <xsd:schema xmlns:xsd="http://www.w3.org/2001/XMLSchema" xmlns:xs="http://www.w3.org/2001/XMLSchema" xmlns:p="http://schemas.microsoft.com/office/2006/metadata/properties" xmlns:ns2="82fe1bef-a1fb-4593-a200-e210703aed93" targetNamespace="http://schemas.microsoft.com/office/2006/metadata/properties" ma:root="true" ma:fieldsID="8708e8a4f3e75bd459e2fa4eb8fd5fe9" ns2:_="">
    <xsd:import namespace="82fe1bef-a1fb-4593-a200-e210703aed9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fe1bef-a1fb-4593-a200-e210703ae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65E4F9-6CBE-4668-B292-B7B78C9521B4}"/>
</file>

<file path=customXml/itemProps2.xml><?xml version="1.0" encoding="utf-8"?>
<ds:datastoreItem xmlns:ds="http://schemas.openxmlformats.org/officeDocument/2006/customXml" ds:itemID="{7DB47D49-A5AC-4CAD-B8BE-C2AE1D79BA8B}"/>
</file>

<file path=customXml/itemProps3.xml><?xml version="1.0" encoding="utf-8"?>
<ds:datastoreItem xmlns:ds="http://schemas.openxmlformats.org/officeDocument/2006/customXml" ds:itemID="{F5AFB124-8DF4-42EC-AB2B-FFF29969631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0x0101009CA5DB70B945F14099B2F2A00542478C</vt:lpwstr>
  </property>
</Properties>
</file>